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2" r:id="rId7"/>
  </p:sldIdLst>
  <p:sldSz cx="18288000" cy="10287000"/>
  <p:notesSz cx="6858000" cy="9144000"/>
  <p:embeddedFontLst>
    <p:embeddedFont>
      <p:font typeface="Roboto Condensed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Poppins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66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8932" y="-50699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5719" y="8903682"/>
            <a:ext cx="10524003" cy="2236351"/>
          </a:xfrm>
          <a:custGeom>
            <a:avLst/>
            <a:gdLst/>
            <a:ahLst/>
            <a:cxnLst/>
            <a:rect l="l" t="t" r="r" b="b"/>
            <a:pathLst>
              <a:path w="10524003" h="2236351">
                <a:moveTo>
                  <a:pt x="0" y="0"/>
                </a:moveTo>
                <a:lnTo>
                  <a:pt x="10524003" y="0"/>
                </a:lnTo>
                <a:lnTo>
                  <a:pt x="10524003" y="2236350"/>
                </a:lnTo>
                <a:lnTo>
                  <a:pt x="0" y="2236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-25719" y="-898718"/>
            <a:ext cx="11859582" cy="2520161"/>
          </a:xfrm>
          <a:custGeom>
            <a:avLst/>
            <a:gdLst/>
            <a:ahLst/>
            <a:cxnLst/>
            <a:rect l="l" t="t" r="r" b="b"/>
            <a:pathLst>
              <a:path w="11859582" h="2520161">
                <a:moveTo>
                  <a:pt x="11859582" y="2520161"/>
                </a:moveTo>
                <a:lnTo>
                  <a:pt x="0" y="2520161"/>
                </a:lnTo>
                <a:lnTo>
                  <a:pt x="0" y="0"/>
                </a:lnTo>
                <a:lnTo>
                  <a:pt x="11859582" y="0"/>
                </a:lnTo>
                <a:lnTo>
                  <a:pt x="11859582" y="2520161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414711" y="-510132"/>
            <a:ext cx="11307310" cy="11307265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0634" r="-39364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 rot="3475231">
            <a:off x="5106772" y="575112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69"/>
                </a:lnTo>
                <a:lnTo>
                  <a:pt x="0" y="31752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722990">
            <a:off x="7930926" y="-1587635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70"/>
                </a:lnTo>
                <a:lnTo>
                  <a:pt x="0" y="31752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8932" y="1096419"/>
            <a:ext cx="10175315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Премия</a:t>
            </a:r>
            <a:endParaRPr lang="ru-RU" sz="3800" dirty="0" smtClean="0">
              <a:solidFill>
                <a:srgbClr val="FFFFFF"/>
              </a:solidFill>
              <a:latin typeface="Roboto Condensed" panose="02000000000000000000"/>
            </a:endParaRP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в </a:t>
            </a: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области организации массовых мероприятий</a:t>
            </a: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«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Золотая Легенда</a:t>
            </a:r>
            <a:r>
              <a:rPr lang="ru-RU" sz="3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Эпизод </a:t>
            </a:r>
            <a:r>
              <a:rPr lang="ru-RU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»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 </a:t>
            </a:r>
            <a:endParaRPr lang="en-US" sz="3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3211470" y="1988304"/>
            <a:ext cx="3548317" cy="4088194"/>
          </a:xfrm>
          <a:custGeom>
            <a:avLst/>
            <a:gdLst/>
            <a:ahLst/>
            <a:cxnLst/>
            <a:rect l="l" t="t" r="r" b="b"/>
            <a:pathLst>
              <a:path w="3548317" h="4088194">
                <a:moveTo>
                  <a:pt x="0" y="0"/>
                </a:moveTo>
                <a:lnTo>
                  <a:pt x="3548317" y="0"/>
                </a:lnTo>
                <a:lnTo>
                  <a:pt x="3548317" y="4088194"/>
                </a:lnTo>
                <a:lnTo>
                  <a:pt x="0" y="40881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5819" b="-29844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569524" y="7859736"/>
            <a:ext cx="8387839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Режиссер мероприятия: </a:t>
            </a:r>
          </a:p>
          <a:p>
            <a:pPr algn="just">
              <a:lnSpc>
                <a:spcPts val="2690"/>
              </a:lnSpc>
            </a:pPr>
            <a:endParaRPr lang="ru-RU" sz="2360" dirty="0">
              <a:solidFill>
                <a:srgbClr val="FFFFFF"/>
              </a:solidFill>
              <a:latin typeface="Poppins" panose="00000500000000000000"/>
            </a:endParaRPr>
          </a:p>
          <a:p>
            <a:pPr algn="just">
              <a:lnSpc>
                <a:spcPts val="2690"/>
              </a:lnSpc>
            </a:pPr>
            <a:r>
              <a:rPr lang="ru-RU" sz="2360" i="1" dirty="0" smtClean="0">
                <a:solidFill>
                  <a:srgbClr val="FFFFFF"/>
                </a:solidFill>
                <a:latin typeface="Poppins" panose="00000500000000000000"/>
              </a:rPr>
              <a:t>Светлана Лялькина</a:t>
            </a:r>
          </a:p>
          <a:p>
            <a:pPr algn="just">
              <a:lnSpc>
                <a:spcPts val="2690"/>
              </a:lnSpc>
            </a:pP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5003" y="5946206"/>
            <a:ext cx="8387839" cy="1731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Название учреждения:</a:t>
            </a:r>
          </a:p>
          <a:p>
            <a:pPr algn="just">
              <a:lnSpc>
                <a:spcPts val="2690"/>
              </a:lnSpc>
            </a:pPr>
            <a:endParaRPr lang="ru-RU" sz="2360" dirty="0" smtClean="0">
              <a:solidFill>
                <a:srgbClr val="FFFFFF"/>
              </a:solidFill>
              <a:latin typeface="Poppins" panose="00000500000000000000"/>
            </a:endParaRPr>
          </a:p>
          <a:p>
            <a:pPr>
              <a:lnSpc>
                <a:spcPts val="2690"/>
              </a:lnSpc>
            </a:pPr>
            <a:r>
              <a:rPr lang="ru-RU" sz="2360" i="1" dirty="0">
                <a:solidFill>
                  <a:srgbClr val="FFFFFF"/>
                </a:solidFill>
                <a:latin typeface="Poppins" panose="00000500000000000000"/>
              </a:rPr>
              <a:t>Санкт-Петербургское государственное бюджетное культурно-досуговое учреждение «Дом народного творчества и досуга»</a:t>
            </a: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5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НАЗВАНИЕ ПРЕДСТАВЛЕНИЯ,</a:t>
            </a:r>
          </a:p>
          <a:p>
            <a:pPr>
              <a:lnSpc>
                <a:spcPts val="715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ДАТА И </a:t>
            </a:r>
            <a:r>
              <a:rPr lang="en-US" sz="4000" dirty="0" smtClean="0">
                <a:solidFill>
                  <a:schemeClr val="bg1"/>
                </a:solidFill>
                <a:latin typeface="Roboto Condensed" panose="02000000000000000000"/>
              </a:rPr>
              <a:t>МЕСТО</a:t>
            </a:r>
            <a:r>
              <a:rPr lang="ru-RU" sz="4000" dirty="0" smtClean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Roboto Condensed" panose="02000000000000000000"/>
              </a:rPr>
              <a:t>ЕГО </a:t>
            </a: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ПРОВЕДЕНИЯ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374547" y="3490694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3200" dirty="0">
                <a:solidFill>
                  <a:schemeClr val="bg1"/>
                </a:solidFill>
                <a:cs typeface="Poppins" panose="020B0604020202020204" charset="0"/>
              </a:rPr>
              <a:t>«Серебряное ожерелье» - Дни народной культуры  Северо-Западного региона в Санкт-Петербурге  </a:t>
            </a:r>
            <a:r>
              <a:rPr lang="ru-RU" altLang="en-US" sz="3200" dirty="0" smtClean="0">
                <a:solidFill>
                  <a:schemeClr val="bg1"/>
                </a:solidFill>
                <a:cs typeface="Poppins" panose="020B0604020202020204" charset="0"/>
              </a:rPr>
              <a:t>в </a:t>
            </a:r>
            <a:r>
              <a:rPr lang="ru-RU" altLang="en-US" sz="3200" dirty="0">
                <a:solidFill>
                  <a:schemeClr val="bg1"/>
                </a:solidFill>
                <a:cs typeface="Poppins" panose="020B0604020202020204" charset="0"/>
              </a:rPr>
              <a:t>рамках X Санкт-Петербургского международного культурного форума – Форума объединенных культур. </a:t>
            </a:r>
            <a:endParaRPr lang="ru-RU" altLang="en-US" sz="3200" dirty="0" smtClean="0">
              <a:solidFill>
                <a:schemeClr val="bg1"/>
              </a:solidFill>
              <a:cs typeface="Poppins" panose="020B0604020202020204" charset="0"/>
            </a:endParaRPr>
          </a:p>
          <a:p>
            <a:endParaRPr lang="ru-RU" altLang="en-US" sz="3200" dirty="0">
              <a:solidFill>
                <a:schemeClr val="bg1"/>
              </a:solidFill>
              <a:cs typeface="Poppins" panose="020B0604020202020204" charset="0"/>
            </a:endParaRPr>
          </a:p>
          <a:p>
            <a:r>
              <a:rPr lang="ru-RU" altLang="en-US" sz="3200" dirty="0" smtClean="0">
                <a:solidFill>
                  <a:schemeClr val="bg1"/>
                </a:solidFill>
                <a:cs typeface="Poppins" panose="020B0604020202020204" charset="0"/>
              </a:rPr>
              <a:t>13-14 </a:t>
            </a:r>
            <a:r>
              <a:rPr lang="ru-RU" altLang="en-US" sz="3200" dirty="0">
                <a:solidFill>
                  <a:schemeClr val="bg1"/>
                </a:solidFill>
                <a:cs typeface="Poppins" panose="020B0604020202020204" charset="0"/>
              </a:rPr>
              <a:t>сентября 2024 года, Государственный музей истории Санкт-Петербурга, Петропавловская крепость, Соборная площадь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1022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8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ЦЕЛИ, ЗАДАЧИ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366290" y="2295792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700" b="1" dirty="0">
                <a:solidFill>
                  <a:schemeClr val="bg1"/>
                </a:solidFill>
                <a:cs typeface="Poppins" panose="020B0604020202020204" charset="0"/>
              </a:rPr>
              <a:t>Цель проекта </a:t>
            </a:r>
            <a:r>
              <a:rPr lang="ru-RU" altLang="en-US" sz="2700" dirty="0">
                <a:solidFill>
                  <a:schemeClr val="bg1"/>
                </a:solidFill>
                <a:cs typeface="Poppins" panose="020B0604020202020204" charset="0"/>
              </a:rPr>
              <a:t>– сохранение, развитие и популяризация традиционной народной культуры, взаимодействие и обмен опытом в социокультурной, художественно-творческой деятельности ценнейшего культурного достояния народов СЗФО,  имеющих общий Северный культурный код и народов других регионов России</a:t>
            </a:r>
            <a:r>
              <a:rPr lang="ru-RU" altLang="en-US" sz="2700" dirty="0" smtClean="0">
                <a:solidFill>
                  <a:schemeClr val="bg1"/>
                </a:solidFill>
                <a:cs typeface="Poppins" panose="020B0604020202020204" charset="0"/>
              </a:rPr>
              <a:t>.</a:t>
            </a:r>
            <a:br>
              <a:rPr lang="ru-RU" altLang="en-US" sz="2700" dirty="0" smtClean="0">
                <a:solidFill>
                  <a:schemeClr val="bg1"/>
                </a:solidFill>
                <a:cs typeface="Poppins" panose="020B0604020202020204" charset="0"/>
              </a:rPr>
            </a:br>
            <a:endParaRPr lang="ru-RU" altLang="en-US" sz="2700" dirty="0" smtClean="0">
              <a:solidFill>
                <a:schemeClr val="bg1"/>
              </a:solidFill>
              <a:cs typeface="Poppins" panose="020B0604020202020204" charset="0"/>
            </a:endParaRPr>
          </a:p>
          <a:p>
            <a:endParaRPr lang="ru-RU" altLang="en-US" sz="2700" dirty="0">
              <a:solidFill>
                <a:schemeClr val="bg1"/>
              </a:solidFill>
              <a:cs typeface="Poppins" panose="020B0604020202020204" charset="0"/>
            </a:endParaRPr>
          </a:p>
          <a:p>
            <a:r>
              <a:rPr lang="ru-RU" altLang="en-US" sz="2700" b="1" dirty="0" smtClean="0">
                <a:solidFill>
                  <a:schemeClr val="bg1"/>
                </a:solidFill>
                <a:cs typeface="Poppins" panose="020B0604020202020204" charset="0"/>
              </a:rPr>
              <a:t>Задачи </a:t>
            </a:r>
            <a:r>
              <a:rPr lang="ru-RU" altLang="en-US" sz="2700" b="1" dirty="0">
                <a:solidFill>
                  <a:schemeClr val="bg1"/>
                </a:solidFill>
                <a:cs typeface="Poppins" panose="020B0604020202020204" charset="0"/>
              </a:rPr>
              <a:t>проекта </a:t>
            </a:r>
            <a:r>
              <a:rPr lang="ru-RU" altLang="en-US" sz="2700" dirty="0" smtClean="0">
                <a:solidFill>
                  <a:schemeClr val="bg1"/>
                </a:solidFill>
                <a:cs typeface="Poppins" panose="020B0604020202020204" charset="0"/>
              </a:rPr>
              <a:t>–</a:t>
            </a:r>
            <a:r>
              <a:rPr lang="ru-RU" altLang="en-US" sz="2700" dirty="0">
                <a:solidFill>
                  <a:schemeClr val="bg1"/>
                </a:solidFill>
                <a:cs typeface="Poppins" panose="020B0604020202020204" charset="0"/>
              </a:rPr>
              <a:t> п</a:t>
            </a:r>
            <a:r>
              <a:rPr lang="ru-RU" altLang="en-US" sz="2700" dirty="0" smtClean="0">
                <a:solidFill>
                  <a:schemeClr val="bg1"/>
                </a:solidFill>
                <a:cs typeface="Poppins" panose="020B0604020202020204" charset="0"/>
              </a:rPr>
              <a:t>опуляризация </a:t>
            </a:r>
            <a:r>
              <a:rPr lang="ru-RU" altLang="en-US" sz="2700" dirty="0">
                <a:solidFill>
                  <a:schemeClr val="bg1"/>
                </a:solidFill>
                <a:cs typeface="Poppins" panose="020B0604020202020204" charset="0"/>
              </a:rPr>
              <a:t>русской культуры среди жителей и гостей города Санкт-Петербурга. Создание площадки для укрепления деловых и творческих связей между учреждениями культуры и творческими коллективами субъектов региона. Обеспечение качественного досуга для населения, в новых, кардинально изменившихся условиях.</a:t>
            </a:r>
            <a:endParaRPr lang="en-US" altLang="en-US" sz="2700" dirty="0">
              <a:solidFill>
                <a:schemeClr val="bg1"/>
              </a:solidFill>
              <a:cs typeface="Poppins" panose="020B0604020202020204" charset="0"/>
            </a:endParaRPr>
          </a:p>
          <a:p>
            <a:endParaRPr lang="ru-RU" altLang="en-US" sz="2400" dirty="0">
              <a:solidFill>
                <a:schemeClr val="bg1"/>
              </a:solidFill>
              <a:cs typeface="Poppi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70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ОПИСАНИЕ,</a:t>
            </a: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ОСНОВНЫЕ МЫСЛИ,</a:t>
            </a: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ЗАЛОЖЕННЫЕ В </a:t>
            </a:r>
            <a:r>
              <a:rPr lang="ru-RU" sz="4000" dirty="0" smtClean="0">
                <a:solidFill>
                  <a:schemeClr val="bg1"/>
                </a:solidFill>
                <a:latin typeface="Roboto Condensed" panose="02000000000000000000"/>
              </a:rPr>
              <a:t>ОСНОВУ</a:t>
            </a:r>
            <a:r>
              <a:rPr lang="en-US" sz="4000" dirty="0" smtClean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МЕРОПРИЯТИЯ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347540" y="3086100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400" dirty="0" smtClean="0">
                <a:solidFill>
                  <a:schemeClr val="bg1"/>
                </a:solidFill>
                <a:cs typeface="Poppins" panose="020B0604020202020204" charset="0"/>
              </a:rPr>
              <a:t>Мы </a:t>
            </a:r>
            <a:r>
              <a:rPr lang="ru-RU" altLang="en-US" sz="2400" dirty="0">
                <a:solidFill>
                  <a:schemeClr val="bg1"/>
                </a:solidFill>
                <a:cs typeface="Poppins" panose="020B0604020202020204" charset="0"/>
              </a:rPr>
              <a:t>живём во время глобальных перемен, когда в силу событий прошлых </a:t>
            </a:r>
            <a:r>
              <a:rPr lang="ru-RU" altLang="en-US" sz="2400" dirty="0" smtClean="0">
                <a:solidFill>
                  <a:schemeClr val="bg1"/>
                </a:solidFill>
                <a:cs typeface="Poppins" panose="020B0604020202020204" charset="0"/>
              </a:rPr>
              <a:t>лет </a:t>
            </a:r>
            <a:r>
              <a:rPr lang="en-US" altLang="en-US" sz="2400" dirty="0" smtClean="0">
                <a:solidFill>
                  <a:schemeClr val="bg1"/>
                </a:solidFill>
                <a:cs typeface="Poppins" panose="020B0604020202020204" charset="0"/>
              </a:rPr>
              <a:t>(</a:t>
            </a:r>
            <a:r>
              <a:rPr lang="ru-RU" altLang="en-US" sz="2400" dirty="0" smtClean="0">
                <a:solidFill>
                  <a:schemeClr val="bg1"/>
                </a:solidFill>
                <a:cs typeface="Poppins" panose="020B0604020202020204" charset="0"/>
              </a:rPr>
              <a:t>особенно </a:t>
            </a:r>
            <a:r>
              <a:rPr lang="ru-RU" altLang="en-US" sz="2400" dirty="0">
                <a:solidFill>
                  <a:schemeClr val="bg1"/>
                </a:solidFill>
                <a:cs typeface="Poppins" panose="020B0604020202020204" charset="0"/>
              </a:rPr>
              <a:t>трёх последних </a:t>
            </a:r>
            <a:r>
              <a:rPr lang="ru-RU" altLang="en-US" sz="2400" dirty="0" smtClean="0">
                <a:solidFill>
                  <a:schemeClr val="bg1"/>
                </a:solidFill>
                <a:cs typeface="Poppins" panose="020B0604020202020204" charset="0"/>
              </a:rPr>
              <a:t>десятилетий),</a:t>
            </a:r>
            <a:r>
              <a:rPr lang="en-US" altLang="en-US" sz="2400" dirty="0" smtClean="0">
                <a:solidFill>
                  <a:schemeClr val="bg1"/>
                </a:solidFill>
                <a:cs typeface="Poppins" panose="020B0604020202020204" charset="0"/>
              </a:rPr>
              <a:t> </a:t>
            </a:r>
            <a:r>
              <a:rPr lang="ru-RU" altLang="en-US" sz="2400" dirty="0" smtClean="0">
                <a:solidFill>
                  <a:schemeClr val="bg1"/>
                </a:solidFill>
                <a:cs typeface="Poppins" panose="020B0604020202020204" charset="0"/>
              </a:rPr>
              <a:t>в </a:t>
            </a:r>
            <a:r>
              <a:rPr lang="ru-RU" altLang="en-US" sz="2400" dirty="0">
                <a:solidFill>
                  <a:schemeClr val="bg1"/>
                </a:solidFill>
                <a:cs typeface="Poppins" panose="020B0604020202020204" charset="0"/>
              </a:rPr>
              <a:t>России происходят колоссальные перемены. И сейчас у людей, проживающих на её территории, сосуществуют как минимум три принципиально разных мировосприятия. </a:t>
            </a:r>
            <a:endParaRPr lang="ru-RU" altLang="en-US" sz="2400" dirty="0" smtClean="0">
              <a:solidFill>
                <a:schemeClr val="bg1"/>
              </a:solidFill>
              <a:cs typeface="Poppins" panose="020B0604020202020204" charset="0"/>
            </a:endParaRPr>
          </a:p>
          <a:p>
            <a:endParaRPr lang="ru-RU" altLang="en-US" sz="2400" dirty="0" smtClean="0">
              <a:solidFill>
                <a:schemeClr val="bg1"/>
              </a:solidFill>
              <a:cs typeface="Poppins" panose="020B0604020202020204" charset="0"/>
            </a:endParaRPr>
          </a:p>
          <a:p>
            <a:r>
              <a:rPr lang="ru-RU" altLang="en-US" sz="2400" dirty="0" smtClean="0">
                <a:solidFill>
                  <a:schemeClr val="bg1"/>
                </a:solidFill>
                <a:cs typeface="Poppins" panose="020B0604020202020204" charset="0"/>
              </a:rPr>
              <a:t>В </a:t>
            </a:r>
            <a:r>
              <a:rPr lang="ru-RU" altLang="en-US" sz="2400" dirty="0">
                <a:solidFill>
                  <a:schemeClr val="bg1"/>
                </a:solidFill>
                <a:cs typeface="Poppins" panose="020B0604020202020204" charset="0"/>
              </a:rPr>
              <a:t>последнее время часть русских </a:t>
            </a:r>
            <a:r>
              <a:rPr lang="ru-RU" altLang="en-US" sz="2400" dirty="0" smtClean="0">
                <a:solidFill>
                  <a:schemeClr val="bg1"/>
                </a:solidFill>
                <a:cs typeface="Poppins" panose="020B0604020202020204" charset="0"/>
              </a:rPr>
              <a:t>людей переформатировалась </a:t>
            </a:r>
            <a:r>
              <a:rPr lang="ru-RU" altLang="en-US" sz="2400" dirty="0">
                <a:solidFill>
                  <a:schemeClr val="bg1"/>
                </a:solidFill>
                <a:cs typeface="Poppins" panose="020B0604020202020204" charset="0"/>
              </a:rPr>
              <a:t>под Западные ориентиры с приоритетом рациональных, материально-потребительских ценностей и философии личной выгоды. </a:t>
            </a:r>
            <a:endParaRPr lang="ru-RU" altLang="en-US" sz="2400" dirty="0" smtClean="0">
              <a:solidFill>
                <a:schemeClr val="bg1"/>
              </a:solidFill>
              <a:cs typeface="Poppins" panose="020B0604020202020204" charset="0"/>
            </a:endParaRPr>
          </a:p>
          <a:p>
            <a:r>
              <a:rPr lang="ru-RU" altLang="en-US" sz="2400" dirty="0" smtClean="0">
                <a:solidFill>
                  <a:schemeClr val="bg1"/>
                </a:solidFill>
                <a:cs typeface="Poppins" panose="020B0604020202020204" charset="0"/>
              </a:rPr>
              <a:t>Именно </a:t>
            </a:r>
            <a:r>
              <a:rPr lang="ru-RU" altLang="en-US" sz="2400" dirty="0">
                <a:solidFill>
                  <a:schemeClr val="bg1"/>
                </a:solidFill>
                <a:cs typeface="Poppins" panose="020B0604020202020204" charset="0"/>
              </a:rPr>
              <a:t>в нематериальном культурном наследии сохраняется культурный код целого народа. </a:t>
            </a:r>
            <a:endParaRPr lang="ru-RU" altLang="en-US" sz="2400" dirty="0" smtClean="0">
              <a:solidFill>
                <a:schemeClr val="bg1"/>
              </a:solidFill>
              <a:cs typeface="Poppins" panose="020B0604020202020204" charset="0"/>
            </a:endParaRPr>
          </a:p>
          <a:p>
            <a:endParaRPr lang="ru-RU" altLang="en-US" sz="2400" dirty="0">
              <a:solidFill>
                <a:schemeClr val="bg1"/>
              </a:solidFill>
              <a:cs typeface="Poppins" panose="020B0604020202020204" charset="0"/>
            </a:endParaRPr>
          </a:p>
          <a:p>
            <a:r>
              <a:rPr lang="ru-RU" altLang="en-US" sz="2400" dirty="0" smtClean="0">
                <a:solidFill>
                  <a:schemeClr val="bg1"/>
                </a:solidFill>
                <a:cs typeface="Poppins" panose="020B0604020202020204" charset="0"/>
              </a:rPr>
              <a:t>Безусловно</a:t>
            </a:r>
            <a:r>
              <a:rPr lang="ru-RU" altLang="en-US" sz="2400" dirty="0">
                <a:solidFill>
                  <a:schemeClr val="bg1"/>
                </a:solidFill>
                <a:cs typeface="Poppins" panose="020B0604020202020204" charset="0"/>
              </a:rPr>
              <a:t>, фольклор, а в нашем случае Северный </a:t>
            </a:r>
            <a:r>
              <a:rPr lang="ru-RU" altLang="en-US" sz="2400" dirty="0" smtClean="0">
                <a:solidFill>
                  <a:schemeClr val="bg1"/>
                </a:solidFill>
                <a:cs typeface="Poppins" panose="020B0604020202020204" charset="0"/>
              </a:rPr>
              <a:t>фольклор, выступает </a:t>
            </a:r>
            <a:r>
              <a:rPr lang="ru-RU" altLang="en-US" sz="2400" dirty="0">
                <a:solidFill>
                  <a:schemeClr val="bg1"/>
                </a:solidFill>
                <a:cs typeface="Poppins" panose="020B0604020202020204" charset="0"/>
              </a:rPr>
              <a:t>носителем </a:t>
            </a:r>
            <a:r>
              <a:rPr lang="ru-RU" altLang="en-US" sz="2400" dirty="0" smtClean="0">
                <a:solidFill>
                  <a:schemeClr val="bg1"/>
                </a:solidFill>
                <a:cs typeface="Poppins" panose="020B0604020202020204" charset="0"/>
              </a:rPr>
              <a:t>культурного </a:t>
            </a:r>
            <a:r>
              <a:rPr lang="ru-RU" altLang="en-US" sz="2400" dirty="0">
                <a:solidFill>
                  <a:schemeClr val="bg1"/>
                </a:solidFill>
                <a:cs typeface="Poppins" panose="020B0604020202020204" charset="0"/>
              </a:rPr>
              <a:t>кода, который позволяет более точно понять специфику национального характера и всей культуры народов Северо-Западного региона.  </a:t>
            </a:r>
          </a:p>
        </p:txBody>
      </p:sp>
    </p:spTree>
    <p:extLst>
      <p:ext uri="{BB962C8B-B14F-4D97-AF65-F5344CB8AC3E}">
        <p14:creationId xmlns:p14="http://schemas.microsoft.com/office/powerpoint/2010/main" val="378461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409677" y="866705"/>
            <a:ext cx="10260723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75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ЦИФРОВЫЕ ПОКАЗАТЕЛИ ПРОЕКТА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5075"/>
              </a:lnSpc>
            </a:pPr>
            <a:r>
              <a:rPr lang="en-US" sz="3000" dirty="0" smtClean="0">
                <a:solidFill>
                  <a:schemeClr val="bg1"/>
                </a:solidFill>
                <a:latin typeface="Roboto Condensed" panose="02000000000000000000"/>
              </a:rPr>
              <a:t>КОЛИЧЕСТВО УЧАСТНИКОВ,</a:t>
            </a:r>
            <a:r>
              <a:rPr lang="ru-RU" sz="3000" dirty="0" smtClean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Roboto Condensed" panose="02000000000000000000"/>
              </a:rPr>
              <a:t>ЗРИТЕЛЕЙ</a:t>
            </a:r>
            <a:endParaRPr lang="ru-RU" sz="3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5075"/>
              </a:lnSpc>
            </a:pPr>
            <a:r>
              <a:rPr lang="en-US" sz="3000" dirty="0" smtClean="0">
                <a:solidFill>
                  <a:schemeClr val="bg1"/>
                </a:solidFill>
                <a:latin typeface="Roboto Condensed" panose="02000000000000000000"/>
              </a:rPr>
              <a:t>И ДРУГИЕ</a:t>
            </a:r>
            <a:r>
              <a:rPr lang="ru-RU" sz="3000" dirty="0" smtClean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Roboto Condensed" panose="02000000000000000000"/>
              </a:rPr>
              <a:t>КОЛИЧЕСТВЕННЫЕ </a:t>
            </a: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ПОКАЗАТЕЛИ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358376" y="3467100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800" dirty="0">
                <a:solidFill>
                  <a:schemeClr val="bg1"/>
                </a:solidFill>
              </a:rPr>
              <a:t>С 2021 по 2024 гг. проведения фестиваля познакомиться с творчеством более 4309 исполнителей и мастеров  из творческих коллективов </a:t>
            </a:r>
            <a:r>
              <a:rPr lang="ru-RU" altLang="en-US" sz="2800" dirty="0" smtClean="0">
                <a:solidFill>
                  <a:schemeClr val="bg1"/>
                </a:solidFill>
              </a:rPr>
              <a:t>народно-песенного</a:t>
            </a:r>
            <a:r>
              <a:rPr lang="ru-RU" altLang="en-US" sz="2800" dirty="0">
                <a:solidFill>
                  <a:schemeClr val="bg1"/>
                </a:solidFill>
              </a:rPr>
              <a:t>, фольклорного, хореографического и декоративно-прикладного искусства из 11 регионов СЗФО, смогли 45 517 тысяч петербуржцев и гостей города, а благодаря </a:t>
            </a:r>
            <a:endParaRPr lang="ru-RU" altLang="en-US" sz="2800" dirty="0" smtClean="0">
              <a:solidFill>
                <a:schemeClr val="bg1"/>
              </a:solidFill>
            </a:endParaRPr>
          </a:p>
          <a:p>
            <a:r>
              <a:rPr lang="ru-RU" altLang="en-US" sz="2800" dirty="0">
                <a:solidFill>
                  <a:schemeClr val="bg1"/>
                </a:solidFill>
              </a:rPr>
              <a:t>о</a:t>
            </a:r>
            <a:r>
              <a:rPr lang="ru-RU" altLang="en-US" sz="2800" dirty="0" smtClean="0">
                <a:solidFill>
                  <a:schemeClr val="bg1"/>
                </a:solidFill>
              </a:rPr>
              <a:t>нлайн-трансляции </a:t>
            </a:r>
            <a:r>
              <a:rPr lang="ru-RU" altLang="en-US" sz="2800" dirty="0">
                <a:solidFill>
                  <a:schemeClr val="bg1"/>
                </a:solidFill>
              </a:rPr>
              <a:t>более 147 103 тысяч пользователей социальных сетей</a:t>
            </a:r>
            <a:r>
              <a:rPr lang="ru-RU" altLang="en-US" sz="2800" dirty="0" smtClean="0">
                <a:solidFill>
                  <a:schemeClr val="bg1"/>
                </a:solidFill>
              </a:rPr>
              <a:t>.</a:t>
            </a:r>
            <a:br>
              <a:rPr lang="ru-RU" altLang="en-US" sz="2800" dirty="0" smtClean="0">
                <a:solidFill>
                  <a:schemeClr val="bg1"/>
                </a:solidFill>
              </a:rPr>
            </a:br>
            <a:r>
              <a:rPr lang="ru-RU" altLang="en-US" sz="2800" dirty="0" smtClean="0">
                <a:solidFill>
                  <a:schemeClr val="bg1"/>
                </a:solidFill>
              </a:rPr>
              <a:t/>
            </a:r>
            <a:br>
              <a:rPr lang="ru-RU" altLang="en-US" sz="2800" dirty="0" smtClean="0">
                <a:solidFill>
                  <a:schemeClr val="bg1"/>
                </a:solidFill>
              </a:rPr>
            </a:br>
            <a:r>
              <a:rPr lang="ru-RU" altLang="en-US" sz="2800" dirty="0" smtClean="0">
                <a:solidFill>
                  <a:schemeClr val="bg1"/>
                </a:solidFill>
              </a:rPr>
              <a:t>В 2022 году проект получил гран-при премии </a:t>
            </a:r>
            <a:r>
              <a:rPr lang="en-US" altLang="en-US" sz="2800" dirty="0" smtClean="0">
                <a:solidFill>
                  <a:schemeClr val="bg1"/>
                </a:solidFill>
              </a:rPr>
              <a:t/>
            </a:r>
            <a:br>
              <a:rPr lang="en-US" altLang="en-US" sz="2800" dirty="0" smtClean="0">
                <a:solidFill>
                  <a:schemeClr val="bg1"/>
                </a:solidFill>
              </a:rPr>
            </a:br>
            <a:r>
              <a:rPr lang="en-US" altLang="en-US" sz="2800" dirty="0" smtClean="0">
                <a:solidFill>
                  <a:schemeClr val="bg1"/>
                </a:solidFill>
              </a:rPr>
              <a:t>Russian Event Awards </a:t>
            </a:r>
            <a:r>
              <a:rPr lang="ru-RU" altLang="en-US" sz="2800" dirty="0" smtClean="0">
                <a:solidFill>
                  <a:schemeClr val="bg1"/>
                </a:solidFill>
              </a:rPr>
              <a:t>в номинации </a:t>
            </a:r>
          </a:p>
          <a:p>
            <a:r>
              <a:rPr lang="ru-RU" altLang="en-US" sz="2800" dirty="0" smtClean="0">
                <a:solidFill>
                  <a:schemeClr val="bg1"/>
                </a:solidFill>
              </a:rPr>
              <a:t>«Лучшее этнокультурное событие года</a:t>
            </a:r>
            <a:r>
              <a:rPr lang="ru-RU" altLang="en-US" sz="2800" dirty="0" smtClean="0">
                <a:solidFill>
                  <a:schemeClr val="bg1"/>
                </a:solidFill>
              </a:rPr>
              <a:t>».</a:t>
            </a:r>
            <a:r>
              <a:rPr lang="ru-RU" altLang="en-US" sz="2800" dirty="0" smtClean="0">
                <a:solidFill>
                  <a:schemeClr val="bg1"/>
                </a:solidFill>
              </a:rPr>
              <a:t/>
            </a:r>
            <a:br>
              <a:rPr lang="ru-RU" altLang="en-US" sz="2800" dirty="0" smtClean="0">
                <a:solidFill>
                  <a:schemeClr val="bg1"/>
                </a:solidFill>
              </a:rPr>
            </a:br>
            <a:r>
              <a:rPr lang="ru-RU" altLang="en-US" sz="2800" dirty="0" smtClean="0">
                <a:solidFill>
                  <a:schemeClr val="bg1"/>
                </a:solidFill>
              </a:rPr>
              <a:t/>
            </a:r>
            <a:br>
              <a:rPr lang="ru-RU" altLang="en-US" sz="2800" dirty="0" smtClean="0">
                <a:solidFill>
                  <a:schemeClr val="bg1"/>
                </a:solidFill>
              </a:rPr>
            </a:br>
            <a:endParaRPr lang="ru-RU" altLang="en-US" sz="2800" dirty="0">
              <a:solidFill>
                <a:schemeClr val="bg1"/>
              </a:solidFill>
            </a:endParaRPr>
          </a:p>
          <a:p>
            <a:r>
              <a:rPr lang="ru-RU" altLang="en-US" sz="2800" dirty="0" smtClean="0">
                <a:solidFill>
                  <a:schemeClr val="bg1"/>
                </a:solidFill>
              </a:rPr>
              <a:t/>
            </a:r>
            <a:br>
              <a:rPr lang="ru-RU" altLang="en-US" sz="2800" dirty="0" smtClean="0">
                <a:solidFill>
                  <a:schemeClr val="bg1"/>
                </a:solidFill>
              </a:rPr>
            </a:br>
            <a:endParaRPr lang="ru-RU" alt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00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 rot="-10800000">
            <a:off x="17313315" y="1731952"/>
            <a:ext cx="108030" cy="8561293"/>
            <a:chOff x="0" y="0"/>
            <a:chExt cx="144039" cy="11415057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 rot="-10800000">
            <a:off x="17259300" y="1280131"/>
            <a:ext cx="216059" cy="216058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-10800000">
            <a:off x="17259300" y="937231"/>
            <a:ext cx="216059" cy="216058"/>
            <a:chOff x="0" y="0"/>
            <a:chExt cx="6350000" cy="63499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 rot="-10800000">
            <a:off x="17259300" y="581768"/>
            <a:ext cx="216059" cy="216058"/>
            <a:chOff x="0" y="0"/>
            <a:chExt cx="6350000" cy="63499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20" name="Freeform 20"/>
          <p:cNvSpPr/>
          <p:nvPr/>
        </p:nvSpPr>
        <p:spPr>
          <a:xfrm>
            <a:off x="9829800" y="7791701"/>
            <a:ext cx="11969556" cy="3860182"/>
          </a:xfrm>
          <a:custGeom>
            <a:avLst/>
            <a:gdLst/>
            <a:ahLst/>
            <a:cxnLst/>
            <a:rect l="l" t="t" r="r" b="b"/>
            <a:pathLst>
              <a:path w="11969556" h="3860182">
                <a:moveTo>
                  <a:pt x="0" y="0"/>
                </a:moveTo>
                <a:lnTo>
                  <a:pt x="11969556" y="0"/>
                </a:lnTo>
                <a:lnTo>
                  <a:pt x="11969556" y="3860182"/>
                </a:lnTo>
                <a:lnTo>
                  <a:pt x="0" y="38601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1141717" flipH="1" flipV="1">
            <a:off x="-2312112" y="-1415391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9845798" y="3175269"/>
                </a:moveTo>
                <a:lnTo>
                  <a:pt x="0" y="3175269"/>
                </a:lnTo>
                <a:lnTo>
                  <a:pt x="0" y="0"/>
                </a:lnTo>
                <a:lnTo>
                  <a:pt x="9845798" y="0"/>
                </a:lnTo>
                <a:lnTo>
                  <a:pt x="9845798" y="3175269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1157599">
            <a:off x="9404345" y="356244"/>
            <a:ext cx="10001656" cy="3225534"/>
          </a:xfrm>
          <a:custGeom>
            <a:avLst/>
            <a:gdLst/>
            <a:ahLst/>
            <a:cxnLst/>
            <a:rect l="l" t="t" r="r" b="b"/>
            <a:pathLst>
              <a:path w="10001656" h="3225534">
                <a:moveTo>
                  <a:pt x="0" y="0"/>
                </a:moveTo>
                <a:lnTo>
                  <a:pt x="10001656" y="0"/>
                </a:lnTo>
                <a:lnTo>
                  <a:pt x="10001656" y="3225534"/>
                </a:lnTo>
                <a:lnTo>
                  <a:pt x="0" y="32255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3" name="Текстовое поле 22"/>
          <p:cNvSpPr txBox="1"/>
          <p:nvPr/>
        </p:nvSpPr>
        <p:spPr>
          <a:xfrm>
            <a:off x="1343481" y="3073348"/>
            <a:ext cx="10671810" cy="49942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800" dirty="0">
                <a:solidFill>
                  <a:schemeClr val="bg1"/>
                </a:solidFill>
              </a:rPr>
              <a:t>В 2025 году проект «Серебряное ожерелье» приобретёт новый облик. Так, в рамках блока «Фолк-арт», будут работать станции виртуальной реальности - VR-экскурсия «Мифы и легенды Санкт-Петербурга» и выставка современных VR- и AR-художников. Эти мероприятия позволят превратить традиционный музейный опыт в захватывающее приключение и взглянуть на город с другой стороны – через призму легенд, преданий и мистики. Также в рамках фестиваля будет функционировать мобильный планетарий «Легенды и предания Санкт-Петербурга», в котором будет показан интерактивный </a:t>
            </a:r>
            <a:r>
              <a:rPr lang="ru-RU" altLang="en-US" sz="2800" dirty="0" err="1">
                <a:solidFill>
                  <a:schemeClr val="bg1"/>
                </a:solidFill>
              </a:rPr>
              <a:t>полнокупольный</a:t>
            </a:r>
            <a:r>
              <a:rPr lang="ru-RU" altLang="en-US" sz="2800" dirty="0">
                <a:solidFill>
                  <a:schemeClr val="bg1"/>
                </a:solidFill>
              </a:rPr>
              <a:t> фильм, знакомящий детей и их родителей с историей становления нашего города в форме </a:t>
            </a:r>
            <a:r>
              <a:rPr lang="ru-RU" altLang="en-US" sz="2800" dirty="0" err="1" smtClean="0">
                <a:solidFill>
                  <a:schemeClr val="bg1"/>
                </a:solidFill>
              </a:rPr>
              <a:t>квеста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ru-RU" altLang="en-US" sz="2800" dirty="0">
              <a:solidFill>
                <a:schemeClr val="bg1"/>
              </a:solidFill>
            </a:endParaRPr>
          </a:p>
        </p:txBody>
      </p:sp>
      <p:sp>
        <p:nvSpPr>
          <p:cNvPr id="24" name="TextBox 7"/>
          <p:cNvSpPr txBox="1"/>
          <p:nvPr/>
        </p:nvSpPr>
        <p:spPr>
          <a:xfrm>
            <a:off x="1343481" y="1314986"/>
            <a:ext cx="10260723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75"/>
              </a:lnSpc>
            </a:pPr>
            <a:r>
              <a:rPr lang="ru-RU" sz="4000" dirty="0" smtClean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ЗАКЛЮЧИТЕЛЬНЫЕ КОММЕНТАРИИ</a:t>
            </a:r>
          </a:p>
          <a:p>
            <a:pPr>
              <a:lnSpc>
                <a:spcPts val="5075"/>
              </a:lnSpc>
            </a:pPr>
            <a:r>
              <a:rPr lang="ru-RU" sz="4000" dirty="0" smtClean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К ПРОЕКТУ</a:t>
            </a:r>
            <a:endParaRPr lang="en-US" sz="3000" dirty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406</Words>
  <Application>Microsoft Office PowerPoint</Application>
  <PresentationFormat>Произвольный</PresentationFormat>
  <Paragraphs>37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Roboto Condensed</vt:lpstr>
      <vt:lpstr>Calibri</vt:lpstr>
      <vt:lpstr>Arial</vt:lpstr>
      <vt:lpstr>Times New Roman</vt:lpstr>
      <vt:lpstr>Poppins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Премия в области организации массовых мероприятий «Золотая Легенда»</dc:title>
  <dc:creator>Дирекция</dc:creator>
  <cp:lastModifiedBy>Учетная запись Майкрософт</cp:lastModifiedBy>
  <cp:revision>14</cp:revision>
  <dcterms:created xsi:type="dcterms:W3CDTF">2006-08-16T00:00:00Z</dcterms:created>
  <dcterms:modified xsi:type="dcterms:W3CDTF">2025-03-06T14:48:25Z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1C29111BD7274EB48FE03B3FCEE75996_12</vt:lpwstr>
  </property>
  <property fmtid="{D5CDD505-2E9C-101B-9397-08002B2CF9AE}" pid="3" name="KSOProductBuildVer">
    <vt:lpwstr>1049-12.2.0.13431</vt:lpwstr>
  </property>
</Properties>
</file>