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oppins" panose="020B0604020202020204" charset="0"/>
      <p:regular r:id="rId13"/>
    </p:embeddedFont>
    <p:embeddedFont>
      <p:font typeface="Roboto Condense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0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76A99-2AD8-4B8A-AD1A-823842E94FC4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760B6-3172-4E5C-B5B8-DDA09277B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2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760B6-3172-4E5C-B5B8-DDA09277BE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40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400" y="457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16" name="Прямоугольник 15"/>
          <p:cNvSpPr/>
          <p:nvPr/>
        </p:nvSpPr>
        <p:spPr>
          <a:xfrm>
            <a:off x="13334999" y="-495300"/>
            <a:ext cx="4988486" cy="1078687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-25719" y="8903682"/>
            <a:ext cx="12446319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20" y="-898719"/>
            <a:ext cx="13360719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Режиссер мероприятия: Ольга Новикова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0" y="6859636"/>
            <a:ext cx="8387839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ГАУК «Сахалинская филармония»</a:t>
            </a: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grpSp>
        <p:nvGrpSpPr>
          <p:cNvPr id="14" name="Group 5"/>
          <p:cNvGrpSpPr/>
          <p:nvPr/>
        </p:nvGrpSpPr>
        <p:grpSpPr>
          <a:xfrm>
            <a:off x="9753600" y="1257300"/>
            <a:ext cx="8686800" cy="8868069"/>
            <a:chOff x="0" y="0"/>
            <a:chExt cx="6350000" cy="6349975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5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Freeform 7"/>
          <p:cNvSpPr/>
          <p:nvPr/>
        </p:nvSpPr>
        <p:spPr>
          <a:xfrm rot="3475231">
            <a:off x="5681070" y="5448717"/>
            <a:ext cx="9745260" cy="3514336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8102738" y="-788030"/>
            <a:ext cx="9797606" cy="345494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TextBox 7"/>
          <p:cNvSpPr txBox="1"/>
          <p:nvPr/>
        </p:nvSpPr>
        <p:spPr>
          <a:xfrm>
            <a:off x="1277112" y="2628900"/>
            <a:ext cx="10260723" cy="566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Церемонии </a:t>
            </a:r>
            <a:r>
              <a:rPr lang="ru-RU" sz="4400" b="1" dirty="0">
                <a:solidFill>
                  <a:schemeClr val="bg1"/>
                </a:solidFill>
              </a:rPr>
              <a:t>открытия и </a:t>
            </a:r>
            <a:r>
              <a:rPr lang="ru-RU" sz="4400" b="1" dirty="0" smtClean="0">
                <a:solidFill>
                  <a:schemeClr val="bg1"/>
                </a:solidFill>
              </a:rPr>
              <a:t>закрытия </a:t>
            </a:r>
            <a:r>
              <a:rPr lang="ru-RU" sz="4400" b="1" dirty="0">
                <a:solidFill>
                  <a:schemeClr val="bg1"/>
                </a:solidFill>
              </a:rPr>
              <a:t>Всероссийского молодежного форума «Острова- 2024</a:t>
            </a:r>
            <a:r>
              <a:rPr lang="ru-RU" sz="4400" b="1" dirty="0" smtClean="0">
                <a:solidFill>
                  <a:schemeClr val="bg1"/>
                </a:solidFill>
              </a:rPr>
              <a:t>»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</a:rPr>
              <a:t>ОТКРЫТИЕ: 6 </a:t>
            </a:r>
            <a:r>
              <a:rPr lang="ru-RU" sz="4400" b="1" dirty="0">
                <a:solidFill>
                  <a:schemeClr val="bg1"/>
                </a:solidFill>
              </a:rPr>
              <a:t>августа </a:t>
            </a:r>
            <a:r>
              <a:rPr lang="ru-RU" sz="4400" b="1" dirty="0" smtClean="0">
                <a:solidFill>
                  <a:schemeClr val="bg1"/>
                </a:solidFill>
              </a:rPr>
              <a:t>2024, 19:00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ЗАКРЫТИЕ: 10 августа 2024, 19:00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Дворец </a:t>
            </a:r>
            <a:r>
              <a:rPr lang="ru-RU" sz="4400" b="1" dirty="0">
                <a:solidFill>
                  <a:schemeClr val="bg1"/>
                </a:solidFill>
              </a:rPr>
              <a:t>спорта «Кристалл</a:t>
            </a:r>
            <a:r>
              <a:rPr lang="ru-RU" sz="4400" b="1">
                <a:solidFill>
                  <a:schemeClr val="bg1"/>
                </a:solidFill>
              </a:rPr>
              <a:t>» </a:t>
            </a:r>
            <a:endParaRPr lang="ru-RU" sz="4400" b="1" smtClean="0">
              <a:solidFill>
                <a:schemeClr val="bg1"/>
              </a:solidFill>
            </a:endParaRPr>
          </a:p>
          <a:p>
            <a:r>
              <a:rPr lang="ru-RU" sz="4400" b="1" smtClean="0">
                <a:solidFill>
                  <a:schemeClr val="bg1"/>
                </a:solidFill>
              </a:rPr>
              <a:t>г</a:t>
            </a:r>
            <a:r>
              <a:rPr lang="ru-RU" sz="4400" b="1" dirty="0" smtClean="0">
                <a:solidFill>
                  <a:schemeClr val="bg1"/>
                </a:solidFill>
              </a:rPr>
              <a:t>. Южно-Сахалинск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608938" y="-104319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TextBox 7"/>
          <p:cNvSpPr txBox="1"/>
          <p:nvPr/>
        </p:nvSpPr>
        <p:spPr>
          <a:xfrm>
            <a:off x="1330071" y="842131"/>
            <a:ext cx="8458200" cy="8771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Цель </a:t>
            </a:r>
            <a:r>
              <a:rPr lang="ru-RU" sz="1900" b="1" dirty="0" smtClean="0">
                <a:solidFill>
                  <a:schemeClr val="bg1"/>
                </a:solidFill>
              </a:rPr>
              <a:t>церемонии открытия:</a:t>
            </a:r>
            <a:endParaRPr lang="ru-RU" sz="1900" b="1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</a:endParaRPr>
          </a:p>
          <a:p>
            <a:r>
              <a:rPr lang="ru-RU" sz="1900" dirty="0">
                <a:solidFill>
                  <a:schemeClr val="bg1"/>
                </a:solidFill>
              </a:rPr>
              <a:t>Создать яркое и запоминающееся открытие форума "Острова", которое вдохновит участников на продуктивную работу, подчеркнет важность саморазвития и силы места, а также представит Сахалин как уникальный регион.</a:t>
            </a:r>
          </a:p>
          <a:p>
            <a:endParaRPr lang="ru-RU" sz="1900" dirty="0">
              <a:solidFill>
                <a:schemeClr val="bg1"/>
              </a:solidFill>
            </a:endParaRPr>
          </a:p>
          <a:p>
            <a:r>
              <a:rPr lang="ru-RU" sz="1900" b="1" dirty="0">
                <a:solidFill>
                  <a:schemeClr val="bg1"/>
                </a:solidFill>
              </a:rPr>
              <a:t>Задачи </a:t>
            </a:r>
            <a:r>
              <a:rPr lang="ru-RU" sz="1900" b="1" dirty="0" smtClean="0">
                <a:solidFill>
                  <a:schemeClr val="bg1"/>
                </a:solidFill>
              </a:rPr>
              <a:t>церемонии открытия:</a:t>
            </a:r>
            <a:endParaRPr lang="ru-RU" sz="1900" b="1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</a:endParaRPr>
          </a:p>
          <a:p>
            <a:r>
              <a:rPr lang="ru-RU" sz="1900" dirty="0">
                <a:solidFill>
                  <a:schemeClr val="bg1"/>
                </a:solidFill>
              </a:rPr>
              <a:t>⦁ Эмоциональное погружение: Через прологи-легенды погрузить участников в атмосферу Сахалина, передать его уникальную энергетику и красоту природы.</a:t>
            </a:r>
          </a:p>
          <a:p>
            <a:r>
              <a:rPr lang="ru-RU" sz="1900" dirty="0">
                <a:solidFill>
                  <a:schemeClr val="bg1"/>
                </a:solidFill>
              </a:rPr>
              <a:t>⦁ Мотивация на развитие: Вдохновить участников форума на раскрытие своего потенциала, самосовершенствование и достижение поставленных целей.</a:t>
            </a:r>
          </a:p>
          <a:p>
            <a:r>
              <a:rPr lang="ru-RU" sz="1900" dirty="0">
                <a:solidFill>
                  <a:schemeClr val="bg1"/>
                </a:solidFill>
              </a:rPr>
              <a:t>⦁ Подчеркивание силы места: Показать, как окружающая среда, природа Сахалина (море, лес, горы) может стать источником силы, вдохновения и поддержки.</a:t>
            </a:r>
          </a:p>
          <a:p>
            <a:r>
              <a:rPr lang="ru-RU" sz="1900" dirty="0">
                <a:solidFill>
                  <a:schemeClr val="bg1"/>
                </a:solidFill>
              </a:rPr>
              <a:t>⦁ Формирование чувства общности: Объединить участников форума общей идеей, создать атмосферу сотрудничества и взаимопонимания.</a:t>
            </a:r>
          </a:p>
          <a:p>
            <a:r>
              <a:rPr lang="ru-RU" sz="1900" dirty="0">
                <a:solidFill>
                  <a:schemeClr val="bg1"/>
                </a:solidFill>
              </a:rPr>
              <a:t>⦁ Презентация культурного наследия: Продемонстрировать богатство и разнообразие культуры Сахалина через музыкальное сопровождение, хореографию и сюжеты легенд.</a:t>
            </a:r>
          </a:p>
          <a:p>
            <a:r>
              <a:rPr lang="ru-RU" sz="1900" dirty="0">
                <a:solidFill>
                  <a:schemeClr val="bg1"/>
                </a:solidFill>
              </a:rPr>
              <a:t>⦁ Патриотическое воспитание: Через "Голос леса" подчеркнуть важность любви к Родине, верности и надежды, особенно актуальных в контексте текущих событий</a:t>
            </a:r>
            <a:r>
              <a:rPr lang="ru-RU" sz="1900" dirty="0" smtClean="0">
                <a:solidFill>
                  <a:schemeClr val="bg1"/>
                </a:solidFill>
              </a:rPr>
              <a:t>.</a:t>
            </a:r>
          </a:p>
          <a:p>
            <a:endParaRPr lang="ru-RU" sz="1900" dirty="0">
              <a:solidFill>
                <a:schemeClr val="bg1"/>
              </a:solidFill>
            </a:endParaRPr>
          </a:p>
          <a:p>
            <a:r>
              <a:rPr lang="ru-RU" sz="1900" b="1" dirty="0">
                <a:solidFill>
                  <a:schemeClr val="bg1"/>
                </a:solidFill>
              </a:rPr>
              <a:t>Дополнительные </a:t>
            </a:r>
            <a:r>
              <a:rPr lang="ru-RU" sz="1900" b="1" dirty="0" smtClean="0">
                <a:solidFill>
                  <a:schemeClr val="bg1"/>
                </a:solidFill>
              </a:rPr>
              <a:t>задачи:</a:t>
            </a:r>
            <a:endParaRPr lang="ru-RU" sz="1900" b="1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</a:endParaRPr>
          </a:p>
          <a:p>
            <a:r>
              <a:rPr lang="ru-RU" sz="1900" dirty="0">
                <a:solidFill>
                  <a:schemeClr val="bg1"/>
                </a:solidFill>
              </a:rPr>
              <a:t>⦁ Эстетическое воздействие: Создать красивое и гармоничное представление, которое запомнится участникам форума.</a:t>
            </a:r>
          </a:p>
          <a:p>
            <a:r>
              <a:rPr lang="ru-RU" sz="1900" dirty="0">
                <a:solidFill>
                  <a:schemeClr val="bg1"/>
                </a:solidFill>
              </a:rPr>
              <a:t>⦁ Информационное воздействие: Донести до участников ключевые идеи форума и ценности региона.  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700844" y="-485660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6" name="Прямоугольник 15"/>
          <p:cNvSpPr/>
          <p:nvPr/>
        </p:nvSpPr>
        <p:spPr>
          <a:xfrm>
            <a:off x="1245616" y="647700"/>
            <a:ext cx="940760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ОСНОВНЫЕ ЭЛЕМЕНТЫ КОНЦЕПЦИИ ОТКРЫТИЯ: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Церемония открытия форума </a:t>
            </a:r>
            <a:r>
              <a:rPr lang="ru-RU" dirty="0" smtClean="0">
                <a:solidFill>
                  <a:schemeClr val="bg1"/>
                </a:solidFill>
              </a:rPr>
              <a:t>«Остро</a:t>
            </a:r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ru-RU" dirty="0" smtClean="0">
                <a:solidFill>
                  <a:schemeClr val="bg1"/>
                </a:solidFill>
              </a:rPr>
              <a:t>а» </a:t>
            </a:r>
            <a:r>
              <a:rPr lang="ru-RU" dirty="0">
                <a:solidFill>
                  <a:schemeClr val="bg1"/>
                </a:solidFill>
              </a:rPr>
              <a:t>построена на трилогии прологов-легенд: </a:t>
            </a:r>
            <a:r>
              <a:rPr lang="ru-RU" dirty="0" smtClean="0">
                <a:solidFill>
                  <a:schemeClr val="bg1"/>
                </a:solidFill>
              </a:rPr>
              <a:t>«Голос моря», «Голос леса»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«Голос гор», </a:t>
            </a:r>
            <a:r>
              <a:rPr lang="ru-RU" dirty="0">
                <a:solidFill>
                  <a:schemeClr val="bg1"/>
                </a:solidFill>
              </a:rPr>
              <a:t>объединенных общей темой </a:t>
            </a:r>
            <a:r>
              <a:rPr lang="ru-RU" dirty="0" smtClean="0">
                <a:solidFill>
                  <a:schemeClr val="bg1"/>
                </a:solidFill>
              </a:rPr>
              <a:t>«Голос Островов». </a:t>
            </a:r>
            <a:r>
              <a:rPr lang="ru-RU" dirty="0">
                <a:solidFill>
                  <a:schemeClr val="bg1"/>
                </a:solidFill>
              </a:rPr>
              <a:t>Каждый пролог раскрывает одну из граней силы места: притяжение, надежду и силу, воплощая их через образы моря, леса и гор. Центральной фигурой церемонии становится Прекрасная Девушка, олицетворяющая собой путеводную звезду, вдохновляющую участников форума на саморазвитие и достижение вершин. Музыкальное сопровождение и хореография подчеркивают эмоциональное звучание каждой легенды, создавая атмосферу волшебства и вдохновения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КОНЦЕПЦИЯ МЕРОПРИЯТИЯ: ЦЕРЕМОНИЯ ЗАКРЫТИЯ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Церемония </a:t>
            </a:r>
            <a:r>
              <a:rPr lang="ru-RU" dirty="0">
                <a:solidFill>
                  <a:schemeClr val="bg1"/>
                </a:solidFill>
              </a:rPr>
              <a:t>закрытия представляет собой яркое и запоминающееся событие, объединяющее элементы торжественности и развлекательной программы в формате дискотеки. Основная цель мероприятия — отметить достижения участников форума, создать атмосферу праздника и веселья, а также предоставить возможность для неформального общения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Основные элементы </a:t>
            </a:r>
            <a:r>
              <a:rPr lang="ru-RU" dirty="0" smtClean="0">
                <a:solidFill>
                  <a:schemeClr val="bg1"/>
                </a:solidFill>
              </a:rPr>
              <a:t>концепции: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. Формат</a:t>
            </a:r>
            <a:r>
              <a:rPr lang="ru-RU" dirty="0" smtClean="0">
                <a:solidFill>
                  <a:schemeClr val="bg1"/>
                </a:solidFill>
              </a:rPr>
              <a:t>: Мероприятие </a:t>
            </a:r>
            <a:r>
              <a:rPr lang="ru-RU" dirty="0">
                <a:solidFill>
                  <a:schemeClr val="bg1"/>
                </a:solidFill>
              </a:rPr>
              <a:t>проходит в формате дискотеки, что создает динамичную и энергичную атмосферу. </a:t>
            </a:r>
            <a:r>
              <a:rPr lang="ru-RU" dirty="0" smtClean="0">
                <a:solidFill>
                  <a:schemeClr val="bg1"/>
                </a:solidFill>
              </a:rPr>
              <a:t>Программа </a:t>
            </a:r>
            <a:r>
              <a:rPr lang="ru-RU" dirty="0">
                <a:solidFill>
                  <a:schemeClr val="bg1"/>
                </a:solidFill>
              </a:rPr>
              <a:t>включает танцевально-музыкальные композиции на хиты российской эстрады, что позволяет участникам насладиться знакомыми мелодиями и активно участвовать в танцах.</a:t>
            </a:r>
          </a:p>
          <a:p>
            <a:r>
              <a:rPr lang="ru-RU" dirty="0">
                <a:solidFill>
                  <a:schemeClr val="bg1"/>
                </a:solidFill>
              </a:rPr>
              <a:t>2. </a:t>
            </a:r>
            <a:r>
              <a:rPr lang="ru-RU" dirty="0" smtClean="0">
                <a:solidFill>
                  <a:schemeClr val="bg1"/>
                </a:solidFill>
              </a:rPr>
              <a:t>Программа </a:t>
            </a:r>
            <a:r>
              <a:rPr lang="ru-RU" dirty="0">
                <a:solidFill>
                  <a:schemeClr val="bg1"/>
                </a:solidFill>
              </a:rPr>
              <a:t>делится на две части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</a:p>
          <a:p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Торжественная </a:t>
            </a:r>
            <a:r>
              <a:rPr lang="ru-RU" dirty="0">
                <a:solidFill>
                  <a:schemeClr val="bg1"/>
                </a:solidFill>
              </a:rPr>
              <a:t>часть: включает выступления официальных лиц, которые подводят итоги форума, а также церемонию награждения участников за их достижения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	Концертная </a:t>
            </a:r>
            <a:r>
              <a:rPr lang="ru-RU" dirty="0">
                <a:solidFill>
                  <a:schemeClr val="bg1"/>
                </a:solidFill>
              </a:rPr>
              <a:t>часть: </a:t>
            </a:r>
            <a:r>
              <a:rPr lang="ru-RU" dirty="0" smtClean="0">
                <a:solidFill>
                  <a:schemeClr val="bg1"/>
                </a:solidFill>
              </a:rPr>
              <a:t>выступления артистов.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TextBox 7"/>
          <p:cNvSpPr txBox="1"/>
          <p:nvPr/>
        </p:nvSpPr>
        <p:spPr>
          <a:xfrm>
            <a:off x="1188718" y="1478940"/>
            <a:ext cx="10260723" cy="767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Общее количество участников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на </a:t>
            </a:r>
            <a:r>
              <a:rPr lang="ru-RU" sz="3200" b="1" dirty="0">
                <a:solidFill>
                  <a:schemeClr val="bg1"/>
                </a:solidFill>
              </a:rPr>
              <a:t>открытии и </a:t>
            </a:r>
            <a:r>
              <a:rPr lang="ru-RU" sz="3200" b="1" dirty="0" smtClean="0">
                <a:solidFill>
                  <a:schemeClr val="bg1"/>
                </a:solidFill>
              </a:rPr>
              <a:t>закрытии: </a:t>
            </a:r>
            <a:r>
              <a:rPr lang="ru-RU" sz="3200" b="1" dirty="0">
                <a:solidFill>
                  <a:schemeClr val="bg1"/>
                </a:solidFill>
              </a:rPr>
              <a:t>279 </a:t>
            </a:r>
            <a:r>
              <a:rPr lang="ru-RU" sz="3200" b="1" dirty="0" smtClean="0">
                <a:solidFill>
                  <a:schemeClr val="bg1"/>
                </a:solidFill>
              </a:rPr>
              <a:t>человек.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Количество зрителей </a:t>
            </a:r>
            <a:r>
              <a:rPr lang="ru-RU" sz="3200" b="1" dirty="0" smtClean="0">
                <a:solidFill>
                  <a:schemeClr val="bg1"/>
                </a:solidFill>
              </a:rPr>
              <a:t>Открытие: 1700 человек.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Количество зрителей </a:t>
            </a:r>
            <a:r>
              <a:rPr lang="ru-RU" sz="3200" b="1" dirty="0" smtClean="0">
                <a:solidFill>
                  <a:schemeClr val="bg1"/>
                </a:solidFill>
              </a:rPr>
              <a:t>Закрытие: 1700 человек.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Волонтеры: 50 человек (на </a:t>
            </a:r>
            <a:r>
              <a:rPr lang="ru-RU" sz="3200" b="1" dirty="0">
                <a:solidFill>
                  <a:schemeClr val="bg1"/>
                </a:solidFill>
              </a:rPr>
              <a:t>каждый день</a:t>
            </a:r>
            <a:r>
              <a:rPr lang="ru-RU" sz="3200" b="1" dirty="0" smtClean="0">
                <a:solidFill>
                  <a:schemeClr val="bg1"/>
                </a:solidFill>
              </a:rPr>
              <a:t>).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программе </a:t>
            </a:r>
            <a:r>
              <a:rPr lang="ru-RU" sz="2400" dirty="0" smtClean="0">
                <a:solidFill>
                  <a:schemeClr val="bg1"/>
                </a:solidFill>
              </a:rPr>
              <a:t>ОТКРЫТИЯ принимали </a:t>
            </a:r>
            <a:r>
              <a:rPr lang="ru-RU" sz="2400" dirty="0">
                <a:solidFill>
                  <a:schemeClr val="bg1"/>
                </a:solidFill>
              </a:rPr>
              <a:t>участие: </a:t>
            </a:r>
            <a:r>
              <a:rPr lang="ru-RU" sz="2400" dirty="0" err="1">
                <a:solidFill>
                  <a:schemeClr val="bg1"/>
                </a:solidFill>
              </a:rPr>
              <a:t>эстрадно</a:t>
            </a:r>
            <a:r>
              <a:rPr lang="ru-RU" sz="2400" dirty="0">
                <a:solidFill>
                  <a:schemeClr val="bg1"/>
                </a:solidFill>
              </a:rPr>
              <a:t>-симфонический оркестр Сахалинской филармонии, группа «</a:t>
            </a:r>
            <a:r>
              <a:rPr lang="ru-RU" sz="2400" dirty="0" err="1" smtClean="0">
                <a:solidFill>
                  <a:schemeClr val="bg1"/>
                </a:solidFill>
              </a:rPr>
              <a:t>Дрим</a:t>
            </a:r>
            <a:r>
              <a:rPr lang="ru-RU" sz="2400" dirty="0" err="1">
                <a:solidFill>
                  <a:schemeClr val="bg1"/>
                </a:solidFill>
              </a:rPr>
              <a:t>б</a:t>
            </a:r>
            <a:r>
              <a:rPr lang="ru-RU" sz="2400" dirty="0" err="1" smtClean="0">
                <a:solidFill>
                  <a:schemeClr val="bg1"/>
                </a:solidFill>
              </a:rPr>
              <a:t>окс</a:t>
            </a:r>
            <a:r>
              <a:rPr lang="ru-RU" sz="2400" dirty="0">
                <a:solidFill>
                  <a:schemeClr val="bg1"/>
                </a:solidFill>
              </a:rPr>
              <a:t>», солисты Музыкальной Академии Л. Долиной, индивидуальные </a:t>
            </a:r>
            <a:r>
              <a:rPr lang="ru-RU" sz="2400" dirty="0" smtClean="0">
                <a:solidFill>
                  <a:schemeClr val="bg1"/>
                </a:solidFill>
              </a:rPr>
              <a:t>исполнители,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танцевальные </a:t>
            </a:r>
            <a:r>
              <a:rPr lang="ru-RU" sz="2400" dirty="0">
                <a:solidFill>
                  <a:schemeClr val="bg1"/>
                </a:solidFill>
              </a:rPr>
              <a:t>студии и коллективы </a:t>
            </a:r>
            <a:r>
              <a:rPr lang="ru-RU" sz="2400" dirty="0" smtClean="0">
                <a:solidFill>
                  <a:schemeClr val="bg1"/>
                </a:solidFill>
              </a:rPr>
              <a:t>области. 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В программе </a:t>
            </a:r>
            <a:r>
              <a:rPr lang="ru-RU" sz="2400" dirty="0" smtClean="0">
                <a:solidFill>
                  <a:schemeClr val="bg1"/>
                </a:solidFill>
              </a:rPr>
              <a:t>ЗАКРЫТИЯ </a:t>
            </a:r>
            <a:r>
              <a:rPr lang="ru-RU" sz="2400" dirty="0">
                <a:solidFill>
                  <a:schemeClr val="bg1"/>
                </a:solidFill>
              </a:rPr>
              <a:t>принимали участие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400" dirty="0">
                <a:solidFill>
                  <a:schemeClr val="bg1"/>
                </a:solidFill>
              </a:rPr>
              <a:t>солисты Музыкальной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академии </a:t>
            </a:r>
            <a:r>
              <a:rPr lang="ru-RU" sz="2400" dirty="0">
                <a:solidFill>
                  <a:schemeClr val="bg1"/>
                </a:solidFill>
              </a:rPr>
              <a:t>Л. Долиной, группа «</a:t>
            </a:r>
            <a:r>
              <a:rPr lang="ru-RU" sz="2400" dirty="0" err="1" smtClean="0">
                <a:solidFill>
                  <a:schemeClr val="bg1"/>
                </a:solidFill>
              </a:rPr>
              <a:t>Дрим</a:t>
            </a:r>
            <a:r>
              <a:rPr lang="ru-RU" sz="2400" dirty="0" err="1">
                <a:solidFill>
                  <a:schemeClr val="bg1"/>
                </a:solidFill>
              </a:rPr>
              <a:t>б</a:t>
            </a:r>
            <a:r>
              <a:rPr lang="ru-RU" sz="2400" dirty="0" err="1" smtClean="0">
                <a:solidFill>
                  <a:schemeClr val="bg1"/>
                </a:solidFill>
              </a:rPr>
              <a:t>окс</a:t>
            </a:r>
            <a:r>
              <a:rPr lang="ru-RU" sz="2400" dirty="0">
                <a:solidFill>
                  <a:schemeClr val="bg1"/>
                </a:solidFill>
              </a:rPr>
              <a:t>», театр танца «Диалог», танцевальная студия «Твой город», танцевальный коллектив «</a:t>
            </a:r>
            <a:r>
              <a:rPr lang="ru-RU" sz="2400" dirty="0" err="1">
                <a:solidFill>
                  <a:schemeClr val="bg1"/>
                </a:solidFill>
              </a:rPr>
              <a:t>Деф</a:t>
            </a:r>
            <a:r>
              <a:rPr lang="ru-RU" sz="2400" dirty="0">
                <a:solidFill>
                  <a:schemeClr val="bg1"/>
                </a:solidFill>
              </a:rPr>
              <a:t> Раш», пластический театр «Древо» и танцевальная студия «Аритмия». Завершает программу DJ, который поддерживает атмосферу веселья и танцев.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30544" y="6641518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19844" y="3314700"/>
            <a:ext cx="12324755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Церемония </a:t>
            </a:r>
            <a:r>
              <a:rPr lang="ru-RU" sz="2000" dirty="0">
                <a:solidFill>
                  <a:schemeClr val="bg1"/>
                </a:solidFill>
              </a:rPr>
              <a:t>открытия Всероссийского форума </a:t>
            </a:r>
            <a:r>
              <a:rPr lang="ru-RU" sz="2000" dirty="0" smtClean="0">
                <a:solidFill>
                  <a:schemeClr val="bg1"/>
                </a:solidFill>
              </a:rPr>
              <a:t>«Остро</a:t>
            </a:r>
            <a:r>
              <a:rPr lang="en-US" sz="2000" dirty="0" smtClean="0">
                <a:solidFill>
                  <a:schemeClr val="bg1"/>
                </a:solidFill>
              </a:rPr>
              <a:t>V</a:t>
            </a:r>
            <a:r>
              <a:rPr lang="ru-RU" sz="2000" dirty="0" smtClean="0">
                <a:solidFill>
                  <a:schemeClr val="bg1"/>
                </a:solidFill>
              </a:rPr>
              <a:t>а» — не </a:t>
            </a:r>
            <a:r>
              <a:rPr lang="ru-RU" sz="2000" dirty="0">
                <a:solidFill>
                  <a:schemeClr val="bg1"/>
                </a:solidFill>
              </a:rPr>
              <a:t>только </a:t>
            </a:r>
            <a:r>
              <a:rPr lang="ru-RU" sz="2000" dirty="0" smtClean="0">
                <a:solidFill>
                  <a:schemeClr val="bg1"/>
                </a:solidFill>
              </a:rPr>
              <a:t>яркий старт мероприятия</a:t>
            </a:r>
            <a:r>
              <a:rPr lang="ru-RU" sz="2000" dirty="0">
                <a:solidFill>
                  <a:schemeClr val="bg1"/>
                </a:solidFill>
              </a:rPr>
              <a:t>, но и </a:t>
            </a:r>
            <a:r>
              <a:rPr lang="ru-RU" sz="2000" dirty="0" smtClean="0">
                <a:solidFill>
                  <a:schemeClr val="bg1"/>
                </a:solidFill>
              </a:rPr>
              <a:t>глубокое </a:t>
            </a:r>
            <a:r>
              <a:rPr lang="ru-RU" sz="2000" dirty="0">
                <a:solidFill>
                  <a:schemeClr val="bg1"/>
                </a:solidFill>
              </a:rPr>
              <a:t>погружением в уникальный мир Сахалина. Через волшебные прологи-легенды </a:t>
            </a:r>
            <a:r>
              <a:rPr lang="ru-RU" sz="2000" dirty="0" smtClean="0">
                <a:solidFill>
                  <a:schemeClr val="bg1"/>
                </a:solidFill>
              </a:rPr>
              <a:t>авторы создали </a:t>
            </a:r>
            <a:r>
              <a:rPr lang="ru-RU" sz="2000" dirty="0">
                <a:solidFill>
                  <a:schemeClr val="bg1"/>
                </a:solidFill>
              </a:rPr>
              <a:t>атмосферу, которая </a:t>
            </a:r>
            <a:r>
              <a:rPr lang="ru-RU" sz="2000" dirty="0" smtClean="0">
                <a:solidFill>
                  <a:schemeClr val="bg1"/>
                </a:solidFill>
              </a:rPr>
              <a:t>вдохновляет </a:t>
            </a:r>
            <a:r>
              <a:rPr lang="ru-RU" sz="2000" dirty="0">
                <a:solidFill>
                  <a:schemeClr val="bg1"/>
                </a:solidFill>
              </a:rPr>
              <a:t>участников на новые достижения и самосовершенствование. Прекрасная Девушка, как символ надежды и путеводной звезды, </a:t>
            </a:r>
            <a:r>
              <a:rPr lang="ru-RU" sz="2000" dirty="0" smtClean="0">
                <a:solidFill>
                  <a:schemeClr val="bg1"/>
                </a:solidFill>
              </a:rPr>
              <a:t>ведет к </a:t>
            </a:r>
            <a:r>
              <a:rPr lang="ru-RU" sz="2000" dirty="0">
                <a:solidFill>
                  <a:schemeClr val="bg1"/>
                </a:solidFill>
              </a:rPr>
              <a:t>раскрытию потенциала </a:t>
            </a:r>
            <a:r>
              <a:rPr lang="ru-RU" sz="2000" dirty="0" smtClean="0">
                <a:solidFill>
                  <a:schemeClr val="bg1"/>
                </a:solidFill>
              </a:rPr>
              <a:t>каждого из участников. Церемония объединила зрителей </a:t>
            </a:r>
            <a:r>
              <a:rPr lang="ru-RU" sz="2000" dirty="0">
                <a:solidFill>
                  <a:schemeClr val="bg1"/>
                </a:solidFill>
              </a:rPr>
              <a:t>общей идеей и </a:t>
            </a:r>
            <a:r>
              <a:rPr lang="ru-RU" sz="2000" dirty="0" smtClean="0">
                <a:solidFill>
                  <a:schemeClr val="bg1"/>
                </a:solidFill>
              </a:rPr>
              <a:t>подчеркнула </a:t>
            </a:r>
            <a:r>
              <a:rPr lang="ru-RU" sz="2000" dirty="0">
                <a:solidFill>
                  <a:schemeClr val="bg1"/>
                </a:solidFill>
              </a:rPr>
              <a:t>силу и красоту </a:t>
            </a:r>
            <a:r>
              <a:rPr lang="ru-RU" sz="2000" dirty="0" smtClean="0">
                <a:solidFill>
                  <a:schemeClr val="bg1"/>
                </a:solidFill>
              </a:rPr>
              <a:t>островного региона.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Церемония закрытия в формате дискотеки — это уникальное сочетание торжественности и развлекательного контента, которое позволяет участникам не только отметить свои успехи, но и насладиться атмосферой праздника, музыки и танца. Это событие </a:t>
            </a:r>
            <a:r>
              <a:rPr lang="ru-RU" sz="2000" dirty="0" smtClean="0">
                <a:solidFill>
                  <a:schemeClr val="bg1"/>
                </a:solidFill>
              </a:rPr>
              <a:t>стало </a:t>
            </a:r>
            <a:r>
              <a:rPr lang="ru-RU" sz="2000" dirty="0">
                <a:solidFill>
                  <a:schemeClr val="bg1"/>
                </a:solidFill>
              </a:rPr>
              <a:t>кульминацией форума, оставляя у всех участников яркие впечатления и положительные эмоции.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К ПРОЕКТУ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590</Words>
  <Application>Microsoft Office PowerPoint</Application>
  <PresentationFormat>Произвольный</PresentationFormat>
  <Paragraphs>59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Times New Roman</vt:lpstr>
      <vt:lpstr>Poppins</vt:lpstr>
      <vt:lpstr>Roboto Condensed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Юданова Ю.А.</cp:lastModifiedBy>
  <cp:revision>27</cp:revision>
  <dcterms:created xsi:type="dcterms:W3CDTF">2006-08-16T00:00:00Z</dcterms:created>
  <dcterms:modified xsi:type="dcterms:W3CDTF">2025-04-14T06:03:42Z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