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1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16" name="Прямоугольник 15"/>
          <p:cNvSpPr/>
          <p:nvPr/>
        </p:nvSpPr>
        <p:spPr>
          <a:xfrm>
            <a:off x="13334999" y="-495300"/>
            <a:ext cx="4988486" cy="1078687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2446319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20" y="-898719"/>
            <a:ext cx="13360719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chemeClr val="bg1"/>
                </a:solidFill>
                <a:latin typeface="Poppins" panose="00000500000000000000"/>
              </a:rPr>
              <a:t>Режиссер мероприятия: </a:t>
            </a:r>
            <a:r>
              <a:rPr lang="ru-RU" sz="2400" dirty="0">
                <a:solidFill>
                  <a:schemeClr val="bg1"/>
                </a:solidFill>
              </a:rPr>
              <a:t>Лауреат премии Правительства РФ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области культуры, Лауреат международных </a:t>
            </a:r>
            <a:r>
              <a:rPr lang="ru-RU" sz="2400" dirty="0" smtClean="0">
                <a:solidFill>
                  <a:schemeClr val="bg1"/>
                </a:solidFill>
              </a:rPr>
              <a:t>конкурсов</a:t>
            </a:r>
          </a:p>
          <a:p>
            <a:pPr algn="just">
              <a:lnSpc>
                <a:spcPts val="269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артистов </a:t>
            </a:r>
            <a:r>
              <a:rPr lang="ru-RU" sz="2400" dirty="0">
                <a:solidFill>
                  <a:schemeClr val="bg1"/>
                </a:solidFill>
              </a:rPr>
              <a:t>цирка Дарья Костюк</a:t>
            </a:r>
            <a:endParaRPr lang="en-US" sz="2360" dirty="0">
              <a:solidFill>
                <a:schemeClr val="bg1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0" y="6859636"/>
            <a:ext cx="8387839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ГАУК «Сахалинская филармония»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grpSp>
        <p:nvGrpSpPr>
          <p:cNvPr id="14" name="Group 5"/>
          <p:cNvGrpSpPr/>
          <p:nvPr/>
        </p:nvGrpSpPr>
        <p:grpSpPr>
          <a:xfrm>
            <a:off x="9753600" y="1257300"/>
            <a:ext cx="8686800" cy="8868069"/>
            <a:chOff x="0" y="0"/>
            <a:chExt cx="6350000" cy="6349975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Freeform 7"/>
          <p:cNvSpPr/>
          <p:nvPr/>
        </p:nvSpPr>
        <p:spPr>
          <a:xfrm rot="3475231">
            <a:off x="5681070" y="5448717"/>
            <a:ext cx="9745260" cy="3514336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8102738" y="-788030"/>
            <a:ext cx="9797606" cy="345494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2000" y="133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277112" y="2628900"/>
            <a:ext cx="10260723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Новогоднее цирковое шоу </a:t>
            </a:r>
            <a:r>
              <a:rPr lang="ru-RU" sz="4400" dirty="0" smtClean="0">
                <a:solidFill>
                  <a:schemeClr val="bg1"/>
                </a:solidFill>
              </a:rPr>
              <a:t/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«КАЛЕЙДОСКОП ФАНТАЗИЙ»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С 27 декабря </a:t>
            </a:r>
            <a:r>
              <a:rPr lang="ru-RU" sz="4400" b="1" dirty="0" smtClean="0">
                <a:solidFill>
                  <a:schemeClr val="bg1"/>
                </a:solidFill>
              </a:rPr>
              <a:t>по 30 декабря 2024 </a:t>
            </a:r>
          </a:p>
          <a:p>
            <a:r>
              <a:rPr lang="ru-RU" sz="4400" b="1" dirty="0" smtClean="0">
                <a:solidFill>
                  <a:schemeClr val="bg1"/>
                </a:solidFill>
              </a:rPr>
              <a:t>С 2 по </a:t>
            </a:r>
            <a:r>
              <a:rPr lang="ru-RU" sz="4400" b="1" dirty="0" smtClean="0">
                <a:solidFill>
                  <a:schemeClr val="bg1"/>
                </a:solidFill>
              </a:rPr>
              <a:t>5 января 2025</a:t>
            </a:r>
            <a:endParaRPr lang="ru-RU" sz="4400" b="1" dirty="0" smtClean="0">
              <a:solidFill>
                <a:schemeClr val="bg1"/>
              </a:solidFill>
            </a:endParaRPr>
          </a:p>
          <a:p>
            <a:r>
              <a:rPr lang="ru-RU" sz="4400" b="1" dirty="0" smtClean="0">
                <a:solidFill>
                  <a:schemeClr val="bg1"/>
                </a:solidFill>
              </a:rPr>
              <a:t>«Сахалин Арена» </a:t>
            </a:r>
            <a:r>
              <a:rPr lang="ru-RU" sz="4400" b="1" dirty="0" smtClean="0">
                <a:solidFill>
                  <a:schemeClr val="bg1"/>
                </a:solidFill>
              </a:rPr>
              <a:t>г. Южно-Сахалинск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608938" y="-104319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462813" y="1041922"/>
            <a:ext cx="84582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ЦЕЛИ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1. </a:t>
            </a:r>
            <a:r>
              <a:rPr lang="ru-RU" sz="2000" b="1" dirty="0" smtClean="0">
                <a:solidFill>
                  <a:schemeClr val="bg1"/>
                </a:solidFill>
              </a:rPr>
              <a:t>Создание </a:t>
            </a:r>
            <a:r>
              <a:rPr lang="ru-RU" sz="2000" b="1" dirty="0">
                <a:solidFill>
                  <a:schemeClr val="bg1"/>
                </a:solidFill>
              </a:rPr>
              <a:t>уникального зрительского опыта: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обеспечить </a:t>
            </a:r>
            <a:r>
              <a:rPr lang="ru-RU" sz="2000" dirty="0">
                <a:solidFill>
                  <a:schemeClr val="bg1"/>
                </a:solidFill>
              </a:rPr>
              <a:t>зрителям </a:t>
            </a:r>
            <a:r>
              <a:rPr lang="ru-RU" sz="2000" dirty="0" smtClean="0">
                <a:solidFill>
                  <a:schemeClr val="bg1"/>
                </a:solidFill>
              </a:rPr>
              <a:t>возможность </a:t>
            </a:r>
            <a:r>
              <a:rPr lang="ru-RU" sz="2000" dirty="0">
                <a:solidFill>
                  <a:schemeClr val="bg1"/>
                </a:solidFill>
              </a:rPr>
              <a:t>погрузиться в мир циркового искусства, где каждый номер вызывает восхищение и восторг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2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Популяризация циркового искусства: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привлечь </a:t>
            </a:r>
            <a:r>
              <a:rPr lang="ru-RU" sz="2000" dirty="0">
                <a:solidFill>
                  <a:schemeClr val="bg1"/>
                </a:solidFill>
              </a:rPr>
              <a:t>внимание к различным жанрам цирка, демонстрируя их красоту и разнообразие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3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b="1" dirty="0">
                <a:solidFill>
                  <a:schemeClr val="bg1"/>
                </a:solidFill>
              </a:rPr>
              <a:t>Развитие творческого потенциала артистов: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предоставить </a:t>
            </a:r>
            <a:r>
              <a:rPr lang="ru-RU" sz="2000" dirty="0">
                <a:solidFill>
                  <a:schemeClr val="bg1"/>
                </a:solidFill>
              </a:rPr>
              <a:t>цирковым артистам</a:t>
            </a:r>
            <a:r>
              <a:rPr lang="ru-RU" sz="2000" dirty="0" smtClean="0">
                <a:solidFill>
                  <a:schemeClr val="bg1"/>
                </a:solidFill>
              </a:rPr>
              <a:t> возможность проявить </a:t>
            </a:r>
            <a:r>
              <a:rPr lang="ru-RU" sz="2000" dirty="0">
                <a:solidFill>
                  <a:schemeClr val="bg1"/>
                </a:solidFill>
              </a:rPr>
              <a:t>свои таланты в различных жанрах и номерах.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ЗАДАЧИ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1. Разнообразие жанров: </a:t>
            </a:r>
            <a:r>
              <a:rPr lang="ru-RU" sz="2000" dirty="0" smtClean="0">
                <a:solidFill>
                  <a:schemeClr val="bg1"/>
                </a:solidFill>
              </a:rPr>
              <a:t>включить </a:t>
            </a:r>
            <a:r>
              <a:rPr lang="ru-RU" sz="2000" dirty="0">
                <a:solidFill>
                  <a:schemeClr val="bg1"/>
                </a:solidFill>
              </a:rPr>
              <a:t>в программу </a:t>
            </a:r>
            <a:r>
              <a:rPr lang="ru-RU" sz="2000" dirty="0" smtClean="0">
                <a:solidFill>
                  <a:schemeClr val="bg1"/>
                </a:solidFill>
              </a:rPr>
              <a:t>акробатические этюды, клоунские репризы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иллюзионные номера, </a:t>
            </a:r>
            <a:r>
              <a:rPr lang="ru-RU" sz="2000" dirty="0">
                <a:solidFill>
                  <a:schemeClr val="bg1"/>
                </a:solidFill>
              </a:rPr>
              <a:t>чтобы продемонстрировать широкий спектр циркового искусства.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2. Поддержание высокого уровня качества: </a:t>
            </a:r>
            <a:r>
              <a:rPr lang="ru-RU" sz="2000" dirty="0" smtClean="0">
                <a:solidFill>
                  <a:schemeClr val="bg1"/>
                </a:solidFill>
              </a:rPr>
              <a:t>обеспечить профессиональное исполнение </a:t>
            </a:r>
            <a:r>
              <a:rPr lang="ru-RU" sz="2000" dirty="0">
                <a:solidFill>
                  <a:schemeClr val="bg1"/>
                </a:solidFill>
              </a:rPr>
              <a:t>номеров, чтобы </a:t>
            </a:r>
            <a:r>
              <a:rPr lang="ru-RU" sz="2000" dirty="0" smtClean="0">
                <a:solidFill>
                  <a:schemeClr val="bg1"/>
                </a:solidFill>
              </a:rPr>
              <a:t>каждое выступление было </a:t>
            </a:r>
            <a:r>
              <a:rPr lang="ru-RU" sz="2000" dirty="0">
                <a:solidFill>
                  <a:schemeClr val="bg1"/>
                </a:solidFill>
              </a:rPr>
              <a:t>ярким и запоминающимся.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3. Создание интерактивности: </a:t>
            </a:r>
            <a:r>
              <a:rPr lang="ru-RU" sz="2000" dirty="0" smtClean="0">
                <a:solidFill>
                  <a:schemeClr val="bg1"/>
                </a:solidFill>
              </a:rPr>
              <a:t>вовлечь </a:t>
            </a:r>
            <a:r>
              <a:rPr lang="ru-RU" sz="2000" dirty="0">
                <a:solidFill>
                  <a:schemeClr val="bg1"/>
                </a:solidFill>
              </a:rPr>
              <a:t>зрителей в происходящее на сцене, </a:t>
            </a:r>
            <a:r>
              <a:rPr lang="ru-RU" sz="2000" dirty="0" smtClean="0">
                <a:solidFill>
                  <a:schemeClr val="bg1"/>
                </a:solidFill>
              </a:rPr>
              <a:t>добавив элементы </a:t>
            </a:r>
            <a:r>
              <a:rPr lang="ru-RU" sz="2000" dirty="0">
                <a:solidFill>
                  <a:schemeClr val="bg1"/>
                </a:solidFill>
              </a:rPr>
              <a:t>неожиданности и взаимодействия.</a:t>
            </a:r>
          </a:p>
          <a:p>
            <a:r>
              <a:rPr lang="ru-RU" sz="2000" dirty="0">
                <a:solidFill>
                  <a:schemeClr val="bg1"/>
                </a:solidFill>
              </a:rPr>
              <a:t> </a:t>
            </a:r>
          </a:p>
          <a:p>
            <a:r>
              <a:rPr lang="ru-RU" sz="2000" dirty="0">
                <a:solidFill>
                  <a:schemeClr val="bg1"/>
                </a:solidFill>
              </a:rPr>
              <a:t>4. Организация мероприятий: </a:t>
            </a:r>
            <a:r>
              <a:rPr lang="ru-RU" sz="2000" dirty="0" smtClean="0">
                <a:solidFill>
                  <a:schemeClr val="bg1"/>
                </a:solidFill>
              </a:rPr>
              <a:t>провести </a:t>
            </a:r>
            <a:r>
              <a:rPr lang="ru-RU" sz="2000" dirty="0">
                <a:solidFill>
                  <a:schemeClr val="bg1"/>
                </a:solidFill>
              </a:rPr>
              <a:t>шоу на высоком уровне, включая качественное освещение, звук </a:t>
            </a:r>
            <a:r>
              <a:rPr lang="ru-RU" sz="2000">
                <a:solidFill>
                  <a:schemeClr val="bg1"/>
                </a:solidFill>
              </a:rPr>
              <a:t>и </a:t>
            </a:r>
            <a:r>
              <a:rPr lang="ru-RU" sz="2000" smtClean="0">
                <a:solidFill>
                  <a:schemeClr val="bg1"/>
                </a:solidFill>
              </a:rPr>
              <a:t>сценографию </a:t>
            </a:r>
            <a:r>
              <a:rPr lang="ru-RU" sz="2000" dirty="0" smtClean="0">
                <a:solidFill>
                  <a:schemeClr val="bg1"/>
                </a:solidFill>
              </a:rPr>
              <a:t>для создания </a:t>
            </a:r>
            <a:r>
              <a:rPr lang="ru-RU" sz="2000" smtClean="0">
                <a:solidFill>
                  <a:schemeClr val="bg1"/>
                </a:solidFill>
              </a:rPr>
              <a:t>волшебной атмосферы.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700844" y="-485660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Прямоугольник 15"/>
          <p:cNvSpPr/>
          <p:nvPr/>
        </p:nvSpPr>
        <p:spPr>
          <a:xfrm>
            <a:off x="1245615" y="3086100"/>
            <a:ext cx="90413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КОНЦЕПЦИЯ ПРОГРАММЫ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Программа </a:t>
            </a:r>
            <a:r>
              <a:rPr lang="ru-RU" sz="2400" dirty="0">
                <a:solidFill>
                  <a:schemeClr val="bg1"/>
                </a:solidFill>
              </a:rPr>
              <a:t>представляет собой уникальное цирковое </a:t>
            </a:r>
            <a:r>
              <a:rPr lang="ru-RU" sz="2400" dirty="0" smtClean="0">
                <a:solidFill>
                  <a:schemeClr val="bg1"/>
                </a:solidFill>
              </a:rPr>
              <a:t>шоу с единым сюжетом, </a:t>
            </a:r>
            <a:r>
              <a:rPr lang="ru-RU" sz="2400" dirty="0">
                <a:solidFill>
                  <a:schemeClr val="bg1"/>
                </a:solidFill>
              </a:rPr>
              <a:t>которое объединяет разнообразные жанры циркового искусства, создавая атмосферу волшебства и удивления. Каждое выступление наполнено неожиданными сюрпризами, что делает </a:t>
            </a:r>
            <a:r>
              <a:rPr lang="ru-RU" sz="2400" dirty="0" smtClean="0">
                <a:solidFill>
                  <a:schemeClr val="bg1"/>
                </a:solidFill>
              </a:rPr>
              <a:t>шоу </a:t>
            </a:r>
            <a:r>
              <a:rPr lang="ru-RU" sz="2400" dirty="0">
                <a:solidFill>
                  <a:schemeClr val="bg1"/>
                </a:solidFill>
              </a:rPr>
              <a:t>незабываемым для зрителей.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TextBox 7"/>
          <p:cNvSpPr txBox="1"/>
          <p:nvPr/>
        </p:nvSpPr>
        <p:spPr>
          <a:xfrm>
            <a:off x="1371600" y="2781300"/>
            <a:ext cx="10260723" cy="360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Общее количество </a:t>
            </a:r>
            <a:r>
              <a:rPr lang="ru-RU" sz="3200" b="1" dirty="0" smtClean="0">
                <a:solidFill>
                  <a:schemeClr val="bg1"/>
                </a:solidFill>
              </a:rPr>
              <a:t>участников: 70 человек.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Количество </a:t>
            </a:r>
            <a:r>
              <a:rPr lang="ru-RU" sz="3200" b="1" dirty="0" smtClean="0">
                <a:solidFill>
                  <a:schemeClr val="bg1"/>
                </a:solidFill>
              </a:rPr>
              <a:t>зрителей: 10556 человек.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 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В программе задействованы обладатели призов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международных </a:t>
            </a:r>
            <a:r>
              <a:rPr lang="ru-RU" sz="2400" dirty="0">
                <a:solidFill>
                  <a:schemeClr val="bg1"/>
                </a:solidFill>
              </a:rPr>
              <a:t>и российских конкурсов циркового искусства,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лауреаты </a:t>
            </a:r>
            <a:r>
              <a:rPr lang="ru-RU" sz="2400" dirty="0">
                <a:solidFill>
                  <a:schemeClr val="bg1"/>
                </a:solidFill>
              </a:rPr>
              <a:t>международных цирковых фестивалей.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30544" y="6641518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19844" y="3314700"/>
            <a:ext cx="12324755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Данная </a:t>
            </a:r>
            <a:r>
              <a:rPr lang="ru-RU" sz="2400" dirty="0">
                <a:solidFill>
                  <a:schemeClr val="bg1"/>
                </a:solidFill>
              </a:rPr>
              <a:t>программа циркового </a:t>
            </a:r>
            <a:r>
              <a:rPr lang="ru-RU" sz="2400" dirty="0" smtClean="0">
                <a:solidFill>
                  <a:schemeClr val="bg1"/>
                </a:solidFill>
              </a:rPr>
              <a:t>спектакля </a:t>
            </a:r>
            <a:r>
              <a:rPr lang="ru-RU" sz="2400" dirty="0">
                <a:solidFill>
                  <a:schemeClr val="bg1"/>
                </a:solidFill>
              </a:rPr>
              <a:t>представляет собой уникальную возможность для зрителей погрузиться в мир волшебства и удивления, где каждый номер наполнен искусством и креативностью. Объединяя разнообразные жанры циркового искусства, мы стремимся не только порадовать зрителей, но и популяризировать цирковое творчество в целом. Высокий уровень исполнения, интерактивные элементы и тщательно продуманная организация мероприятий создают незабываемую атмосферу, которая оставляет яркие впечатления и желание вновь вернуться к этому удивительному искусству. Мы уверены, что наше шоу станет настоящим праздником для всех, кто хочет насладиться магией </a:t>
            </a:r>
            <a:r>
              <a:rPr lang="ru-RU" sz="2400" dirty="0" smtClean="0">
                <a:solidFill>
                  <a:schemeClr val="bg1"/>
                </a:solidFill>
              </a:rPr>
              <a:t>цирка.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256</Words>
  <Application>Microsoft Office PowerPoint</Application>
  <PresentationFormat>Произвольный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Times New Roman</vt:lpstr>
      <vt:lpstr>Poppins</vt:lpstr>
      <vt:lpstr>Roboto Condensed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Юданова Ю.А.</cp:lastModifiedBy>
  <cp:revision>26</cp:revision>
  <dcterms:created xsi:type="dcterms:W3CDTF">2006-08-16T00:00:00Z</dcterms:created>
  <dcterms:modified xsi:type="dcterms:W3CDTF">2025-04-14T06:34:25Z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