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Roboto Condense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61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6.jpe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:</a:t>
            </a:r>
          </a:p>
          <a:p>
            <a:pPr algn="just">
              <a:lnSpc>
                <a:spcPts val="2690"/>
              </a:lnSpc>
            </a:pPr>
            <a:r>
              <a:rPr lang="ru-RU" sz="2800" b="1" dirty="0" err="1" smtClean="0">
                <a:solidFill>
                  <a:srgbClr val="FFFFFF"/>
                </a:solidFill>
                <a:latin typeface="Poppins" panose="00000500000000000000"/>
              </a:rPr>
              <a:t>Якубина</a:t>
            </a:r>
            <a:r>
              <a:rPr lang="ru-RU" sz="2800" b="1" dirty="0" smtClean="0">
                <a:solidFill>
                  <a:srgbClr val="FFFFFF"/>
                </a:solidFill>
                <a:latin typeface="Poppins" panose="00000500000000000000"/>
              </a:rPr>
              <a:t> Юлия Владимировна</a:t>
            </a:r>
            <a:endParaRPr lang="ru-RU" sz="2800" b="1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: </a:t>
            </a:r>
          </a:p>
          <a:p>
            <a:pPr algn="just">
              <a:lnSpc>
                <a:spcPts val="2690"/>
              </a:lnSpc>
            </a:pPr>
            <a:r>
              <a:rPr lang="ru-RU" sz="2800" b="1" dirty="0" smtClean="0">
                <a:solidFill>
                  <a:srgbClr val="FFFFFF"/>
                </a:solidFill>
                <a:latin typeface="Poppins" panose="00000500000000000000"/>
              </a:rPr>
              <a:t>СПб ГБУ «Дом молодежи «Царскосельский»</a:t>
            </a:r>
            <a:endParaRPr lang="ru-RU" sz="2800" b="1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89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МЮЗИКЛ «ЗОЛУШКА. РАСПРОДАЖА»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(Автор Александр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</a:rPr>
              <a:t>Грицан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endParaRPr lang="ru-RU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САНКТ-ПЕТЕРБУРГ, Г. ПУШКИН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СПб ГБУ «ДОМ МОЛОДЁЖИ «ЦАРСКОСЕЛЬСКИЙ»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36" y="3822563"/>
            <a:ext cx="8620125" cy="5791200"/>
          </a:xfrm>
          <a:prstGeom prst="rect">
            <a:avLst/>
          </a:prstGeom>
          <a:effectLst>
            <a:softEdge rad="330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143000" y="636538"/>
            <a:ext cx="10363200" cy="8810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ЦЕЛИ, </a:t>
            </a: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ЗАДАЧИ</a:t>
            </a:r>
            <a:endParaRPr lang="ru-RU" sz="4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ЦЕЛЬ: </a:t>
            </a:r>
            <a:endParaRPr lang="ru-RU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Создание силами молодых артистов и музыкантов современного 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мюзикла «Золушка. Распродажа» как художественного высказывания, направленного </a:t>
            </a: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на воспитание у молодежи доброты, взаимопонимания и восприятия окружающей действительности с юмором и самоиронией.</a:t>
            </a:r>
          </a:p>
          <a:p>
            <a:endParaRPr lang="ru-RU" sz="2600" dirty="0">
              <a:solidFill>
                <a:schemeClr val="bg1"/>
              </a:solidFill>
              <a:latin typeface="+mj-lt"/>
            </a:endParaRPr>
          </a:p>
          <a:p>
            <a:endParaRPr lang="ru-RU" sz="1100" dirty="0">
              <a:solidFill>
                <a:schemeClr val="bg1"/>
              </a:solidFill>
              <a:latin typeface="+mj-lt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ЗАДАЧИ: 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Расширение сферы взаимодействия и сотрудничества между творческими коллективами Пушкинского района Санкт-Петербурга;</a:t>
            </a:r>
          </a:p>
          <a:p>
            <a:pPr marL="457200" indent="-457200">
              <a:buFontTx/>
              <a:buChar char="-"/>
            </a:pPr>
            <a:r>
              <a:rPr lang="ru-RU" sz="2600" dirty="0">
                <a:solidFill>
                  <a:schemeClr val="bg1"/>
                </a:solidFill>
                <a:latin typeface="+mj-lt"/>
              </a:rPr>
              <a:t>Организация репетиционного процесса с привлечением молодых артистов, музыкантов, хореографов и технической группы для постановки </a:t>
            </a: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мюзикла;</a:t>
            </a:r>
            <a:endParaRPr lang="ru-RU" sz="26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Разработка 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художественного оформления — создание декораций, костюмов, светового и звукового дизайна, мультимедийного сопровождения </a:t>
            </a: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мюзикла;</a:t>
            </a:r>
            <a:endParaRPr lang="ru-RU" sz="26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Подготовка </a:t>
            </a:r>
            <a:r>
              <a:rPr lang="ru-RU" sz="2600" dirty="0">
                <a:solidFill>
                  <a:schemeClr val="bg1"/>
                </a:solidFill>
                <a:latin typeface="+mj-lt"/>
              </a:rPr>
              <a:t>и проведение показа мюзикла «Золушка. Распродажа» на базе СПб ГБУ «Дом молодежи «Царскосельский</a:t>
            </a:r>
            <a:r>
              <a:rPr lang="ru-RU" sz="2600" dirty="0" smtClean="0">
                <a:solidFill>
                  <a:schemeClr val="bg1"/>
                </a:solidFill>
                <a:latin typeface="+mj-lt"/>
              </a:rPr>
              <a:t>».</a:t>
            </a:r>
            <a:endParaRPr lang="ru-RU" sz="26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Tx/>
              <a:buChar char="-"/>
            </a:pPr>
            <a:endParaRPr lang="ru-RU" sz="26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462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76821" y="3162299"/>
            <a:ext cx="8871081" cy="62040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dirty="0">
                <a:solidFill>
                  <a:schemeClr val="bg1"/>
                </a:solidFill>
              </a:rPr>
              <a:t>Это весёлая, романтичная и в меру ироничная история </a:t>
            </a:r>
            <a:endParaRPr lang="ru-RU" altLang="en-US" sz="2800" dirty="0" smtClean="0">
              <a:solidFill>
                <a:schemeClr val="bg1"/>
              </a:solidFill>
            </a:endParaRPr>
          </a:p>
          <a:p>
            <a:r>
              <a:rPr lang="ru-RU" altLang="en-US" sz="2800" dirty="0" smtClean="0">
                <a:solidFill>
                  <a:schemeClr val="bg1"/>
                </a:solidFill>
              </a:rPr>
              <a:t>о </a:t>
            </a:r>
            <a:r>
              <a:rPr lang="ru-RU" altLang="en-US" sz="2800" dirty="0">
                <a:solidFill>
                  <a:schemeClr val="bg1"/>
                </a:solidFill>
              </a:rPr>
              <a:t>любви среднестатистической современной Золушки, которая, пусть незаметно, но всё-таки живёт в душе каждой Женщины к среднестатистическому современному Принцу, которым, пусть неосознанно, </a:t>
            </a:r>
            <a:endParaRPr lang="ru-RU" altLang="en-US" sz="2800" dirty="0" smtClean="0">
              <a:solidFill>
                <a:schemeClr val="bg1"/>
              </a:solidFill>
            </a:endParaRPr>
          </a:p>
          <a:p>
            <a:r>
              <a:rPr lang="ru-RU" altLang="en-US" sz="2800" dirty="0" smtClean="0">
                <a:solidFill>
                  <a:schemeClr val="bg1"/>
                </a:solidFill>
              </a:rPr>
              <a:t>но </a:t>
            </a:r>
            <a:r>
              <a:rPr lang="ru-RU" altLang="en-US" sz="2800" dirty="0">
                <a:solidFill>
                  <a:schemeClr val="bg1"/>
                </a:solidFill>
              </a:rPr>
              <a:t>всё-таки чувствует себя каждый Мужчина. </a:t>
            </a:r>
            <a:endParaRPr lang="ru-RU" altLang="en-US" sz="2800" dirty="0" smtClean="0">
              <a:solidFill>
                <a:schemeClr val="bg1"/>
              </a:solidFill>
            </a:endParaRPr>
          </a:p>
          <a:p>
            <a:r>
              <a:rPr lang="ru-RU" altLang="en-US" sz="2800" dirty="0" smtClean="0">
                <a:solidFill>
                  <a:schemeClr val="bg1"/>
                </a:solidFill>
              </a:rPr>
              <a:t>Она </a:t>
            </a:r>
            <a:r>
              <a:rPr lang="ru-RU" altLang="en-US" sz="2800" dirty="0">
                <a:solidFill>
                  <a:schemeClr val="bg1"/>
                </a:solidFill>
              </a:rPr>
              <a:t>случилась в неизвестное Время, в вымышленном Королевстве, при невыясненных Обстоятельствах, которые одновременно похожи и непохожи на нашу с Вами Жизнь.</a:t>
            </a:r>
          </a:p>
          <a:p>
            <a:endParaRPr lang="ru-RU" altLang="en-US" sz="2800" dirty="0">
              <a:solidFill>
                <a:schemeClr val="bg1"/>
              </a:solidFill>
            </a:endParaRPr>
          </a:p>
          <a:p>
            <a:r>
              <a:rPr lang="ru-RU" altLang="en-US" sz="2800" dirty="0">
                <a:solidFill>
                  <a:schemeClr val="bg1"/>
                </a:solidFill>
              </a:rPr>
              <a:t>Современная трактовка известной истории Золушки с музыкальными и танцевальными номерами.</a:t>
            </a:r>
            <a:endParaRPr lang="ru-RU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4708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ЗРИТЕЛЕЙ</a:t>
            </a:r>
            <a:endParaRPr lang="ru-RU" sz="3000" dirty="0">
              <a:solidFill>
                <a:schemeClr val="bg1"/>
              </a:solidFill>
              <a:latin typeface="+mj-lt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+mj-lt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КОЛИЧЕСТВЕННЫЕ </a:t>
            </a: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ПОКАЗАТЕЛИ</a:t>
            </a:r>
            <a:endParaRPr lang="ru-RU" sz="3000" dirty="0" smtClean="0">
              <a:solidFill>
                <a:schemeClr val="bg1"/>
              </a:solidFill>
              <a:latin typeface="+mj-lt"/>
            </a:endParaRPr>
          </a:p>
          <a:p>
            <a:endParaRPr lang="ru-RU" sz="1400" dirty="0">
              <a:solidFill>
                <a:schemeClr val="bg1"/>
              </a:solidFill>
              <a:latin typeface="+mj-lt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КОЛИЧЕСТВО УЧАСТНИКОВ - 36 ЧЕЛОВЕК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ТЕХНИЧЕСКАЯ ГРУППА – 4 ЧЕЛОВЕКА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РЕЖИССЁРСКО-ПОСТАНОВОЧНАЯ ГРУППА – 8 ЧЕЛОВЕК</a:t>
            </a:r>
          </a:p>
          <a:p>
            <a:endParaRPr lang="ru-RU" sz="12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КОЛИЧЕСТВО ЗРИТЕЛЕЙ: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1 МАРТА 2024 Г. – 417 ЧЕЛОВЕК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+mj-lt"/>
              </a:rPr>
              <a:t>ВСЕГО ЗА 4 ПОКАЗА:  1583 ЧЕЛОВЕКА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94" y="5448300"/>
            <a:ext cx="9109131" cy="4483400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1631661" y="957709"/>
            <a:ext cx="12312939" cy="3270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</a:rPr>
              <a:t>К ПРОЕКТУ</a:t>
            </a: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Roboto Condensed" panose="020B0604020202020204" charset="0"/>
                <a:cs typeface="Times New Roman" panose="02020603050405020304" pitchFamily="18" charset="0"/>
              </a:rPr>
              <a:t>ЛУЧШЕ ВСЕГО О НАШЕМ ПРОЕКТЕ РАССКАЖЕТ ТОТ, ДЛЯ КОГО ОН СОЗДАН – НАШ ЗРИТЕЛЬ:</a:t>
            </a:r>
          </a:p>
          <a:p>
            <a:pPr algn="ctr">
              <a:lnSpc>
                <a:spcPts val="5075"/>
              </a:lnSpc>
            </a:pPr>
            <a:endParaRPr lang="ru-RU" sz="4000" dirty="0" smtClean="0">
              <a:solidFill>
                <a:schemeClr val="bg1"/>
              </a:solidFill>
              <a:latin typeface="+mj-lt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6" b="64109"/>
          <a:stretch/>
        </p:blipFill>
        <p:spPr>
          <a:xfrm>
            <a:off x="1011944" y="4862993"/>
            <a:ext cx="4303117" cy="16764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53766" r="7239" b="32417"/>
          <a:stretch/>
        </p:blipFill>
        <p:spPr>
          <a:xfrm>
            <a:off x="1033733" y="3461971"/>
            <a:ext cx="4419600" cy="1524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36971" r="20106" b="10431"/>
          <a:stretch/>
        </p:blipFill>
        <p:spPr>
          <a:xfrm>
            <a:off x="5504475" y="3461971"/>
            <a:ext cx="3348251" cy="51966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1" b="54836"/>
          <a:stretch/>
        </p:blipFill>
        <p:spPr>
          <a:xfrm>
            <a:off x="8990999" y="3589918"/>
            <a:ext cx="3764463" cy="24789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5" b="44318"/>
          <a:stretch/>
        </p:blipFill>
        <p:spPr>
          <a:xfrm>
            <a:off x="12755462" y="4392449"/>
            <a:ext cx="4526280" cy="16764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59469" r="8094" b="28942"/>
          <a:stretch/>
        </p:blipFill>
        <p:spPr>
          <a:xfrm>
            <a:off x="10462387" y="8635881"/>
            <a:ext cx="4914172" cy="1421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2" b="10227"/>
          <a:stretch/>
        </p:blipFill>
        <p:spPr>
          <a:xfrm>
            <a:off x="4958686" y="8614034"/>
            <a:ext cx="5358459" cy="144335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9" b="9470"/>
          <a:stretch/>
        </p:blipFill>
        <p:spPr>
          <a:xfrm>
            <a:off x="1295103" y="6643024"/>
            <a:ext cx="3770826" cy="336454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2197" r="20244" b="50379"/>
          <a:stretch/>
        </p:blipFill>
        <p:spPr>
          <a:xfrm>
            <a:off x="9032200" y="7046758"/>
            <a:ext cx="3308599" cy="16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318</Words>
  <Application>Microsoft Office PowerPoint</Application>
  <PresentationFormat>Произвольный</PresentationFormat>
  <Paragraphs>45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Roboto Condensed</vt:lpstr>
      <vt:lpstr>Calibri</vt:lpstr>
      <vt:lpstr>Arial</vt:lpstr>
      <vt:lpstr>Poppins</vt:lpstr>
      <vt:lpstr>Times New Roman</vt:lpstr>
      <vt:lpstr>Office Theme</vt:lpstr>
      <vt:lpstr>Слайд Microsoft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Acer</cp:lastModifiedBy>
  <cp:revision>21</cp:revision>
  <dcterms:created xsi:type="dcterms:W3CDTF">2006-08-16T00:00:00Z</dcterms:created>
  <dcterms:modified xsi:type="dcterms:W3CDTF">2025-04-30T10:27:19Z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