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3" r:id="rId4"/>
    <p:sldId id="266" r:id="rId5"/>
    <p:sldId id="265" r:id="rId6"/>
    <p:sldId id="262" r:id="rId7"/>
  </p:sldIdLst>
  <p:sldSz cx="18288000" cy="10287000"/>
  <p:notesSz cx="6858000" cy="9144000"/>
  <p:embeddedFontLst>
    <p:embeddedFont>
      <p:font typeface="Poppins" panose="020B060402020202020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Roboto Condensed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6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485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5719" y="8903682"/>
            <a:ext cx="10524003" cy="2236351"/>
          </a:xfrm>
          <a:custGeom>
            <a:avLst/>
            <a:gdLst/>
            <a:ahLst/>
            <a:cxnLst/>
            <a:rect l="l" t="t" r="r" b="b"/>
            <a:pathLst>
              <a:path w="10524003" h="2236351">
                <a:moveTo>
                  <a:pt x="0" y="0"/>
                </a:moveTo>
                <a:lnTo>
                  <a:pt x="10524003" y="0"/>
                </a:lnTo>
                <a:lnTo>
                  <a:pt x="10524003" y="2236350"/>
                </a:lnTo>
                <a:lnTo>
                  <a:pt x="0" y="22363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 flipV="1">
            <a:off x="-25719" y="-898718"/>
            <a:ext cx="11859582" cy="2520161"/>
          </a:xfrm>
          <a:custGeom>
            <a:avLst/>
            <a:gdLst/>
            <a:ahLst/>
            <a:cxnLst/>
            <a:rect l="l" t="t" r="r" b="b"/>
            <a:pathLst>
              <a:path w="11859582" h="2520161">
                <a:moveTo>
                  <a:pt x="11859582" y="2520161"/>
                </a:moveTo>
                <a:lnTo>
                  <a:pt x="0" y="2520161"/>
                </a:lnTo>
                <a:lnTo>
                  <a:pt x="0" y="0"/>
                </a:lnTo>
                <a:lnTo>
                  <a:pt x="11859582" y="0"/>
                </a:lnTo>
                <a:lnTo>
                  <a:pt x="11859582" y="2520161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9414711" y="-510132"/>
            <a:ext cx="11307310" cy="11307265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10634" r="-39364"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 rot="3475231">
            <a:off x="5106772" y="5751123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0" y="0"/>
                </a:moveTo>
                <a:lnTo>
                  <a:pt x="9845798" y="0"/>
                </a:lnTo>
                <a:lnTo>
                  <a:pt x="9845798" y="3175269"/>
                </a:lnTo>
                <a:lnTo>
                  <a:pt x="0" y="31752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3722990">
            <a:off x="7930926" y="-1587635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0" y="0"/>
                </a:moveTo>
                <a:lnTo>
                  <a:pt x="9845798" y="0"/>
                </a:lnTo>
                <a:lnTo>
                  <a:pt x="9845798" y="3175270"/>
                </a:lnTo>
                <a:lnTo>
                  <a:pt x="0" y="31752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8932" y="1096419"/>
            <a:ext cx="10175315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 smtClean="0">
                <a:solidFill>
                  <a:srgbClr val="FFFFFF"/>
                </a:solidFill>
                <a:latin typeface="Roboto Condensed" panose="02000000000000000000"/>
              </a:rPr>
              <a:t>Премия</a:t>
            </a:r>
            <a:endParaRPr lang="ru-RU" sz="3800" dirty="0" smtClean="0">
              <a:solidFill>
                <a:srgbClr val="FFFFFF"/>
              </a:solidFill>
              <a:latin typeface="Roboto Condensed" panose="02000000000000000000"/>
            </a:endParaRPr>
          </a:p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 smtClean="0">
                <a:solidFill>
                  <a:srgbClr val="FFFFFF"/>
                </a:solidFill>
                <a:latin typeface="Roboto Condensed" panose="02000000000000000000"/>
              </a:rPr>
              <a:t>в </a:t>
            </a:r>
            <a:r>
              <a:rPr lang="en-US" sz="3800" dirty="0">
                <a:solidFill>
                  <a:srgbClr val="FFFFFF"/>
                </a:solidFill>
                <a:latin typeface="Roboto Condensed" panose="02000000000000000000"/>
              </a:rPr>
              <a:t>области организации массовых мероприятий</a:t>
            </a:r>
          </a:p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 smtClean="0">
                <a:solidFill>
                  <a:srgbClr val="FFFFFF"/>
                </a:solidFill>
                <a:latin typeface="Roboto Condensed" panose="02000000000000000000"/>
              </a:rPr>
              <a:t>«</a:t>
            </a:r>
            <a:r>
              <a:rPr lang="ru-RU" sz="3800" dirty="0" smtClean="0">
                <a:solidFill>
                  <a:srgbClr val="FFFFFF"/>
                </a:solidFill>
                <a:latin typeface="Roboto Condensed" panose="02000000000000000000"/>
              </a:rPr>
              <a:t>Золотая Легенда</a:t>
            </a:r>
            <a:r>
              <a:rPr lang="ru-RU" sz="3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800" dirty="0" smtClean="0">
                <a:solidFill>
                  <a:srgbClr val="FFFFFF"/>
                </a:solidFill>
                <a:latin typeface="Roboto Condensed" panose="02000000000000000000"/>
              </a:rPr>
              <a:t>Эпизод </a:t>
            </a:r>
            <a:r>
              <a:rPr lang="ru-RU" sz="3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800" dirty="0" smtClean="0">
                <a:solidFill>
                  <a:srgbClr val="FFFFFF"/>
                </a:solidFill>
                <a:latin typeface="Roboto Condensed" panose="02000000000000000000"/>
              </a:rPr>
              <a:t>»</a:t>
            </a:r>
            <a:r>
              <a:rPr lang="ru-RU" sz="3800" dirty="0" smtClean="0">
                <a:solidFill>
                  <a:srgbClr val="FFFFFF"/>
                </a:solidFill>
                <a:latin typeface="Roboto Condensed" panose="02000000000000000000"/>
              </a:rPr>
              <a:t> </a:t>
            </a:r>
            <a:endParaRPr lang="en-US" sz="3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3211470" y="1988304"/>
            <a:ext cx="3548317" cy="4088194"/>
          </a:xfrm>
          <a:custGeom>
            <a:avLst/>
            <a:gdLst/>
            <a:ahLst/>
            <a:cxnLst/>
            <a:rect l="l" t="t" r="r" b="b"/>
            <a:pathLst>
              <a:path w="3548317" h="4088194">
                <a:moveTo>
                  <a:pt x="0" y="0"/>
                </a:moveTo>
                <a:lnTo>
                  <a:pt x="3548317" y="0"/>
                </a:lnTo>
                <a:lnTo>
                  <a:pt x="3548317" y="4088194"/>
                </a:lnTo>
                <a:lnTo>
                  <a:pt x="0" y="408819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5819" b="-29844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51361" y="7738360"/>
            <a:ext cx="8387839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90"/>
              </a:lnSpc>
            </a:pPr>
            <a:r>
              <a:rPr lang="ru-RU" sz="2400" b="1" dirty="0" smtClean="0">
                <a:solidFill>
                  <a:srgbClr val="FFFFFF"/>
                </a:solidFill>
              </a:rPr>
              <a:t>Режиссер мероприятия</a:t>
            </a:r>
            <a:r>
              <a:rPr lang="ru-RU" sz="2400" b="1" dirty="0" smtClean="0">
                <a:solidFill>
                  <a:srgbClr val="FFFFFF"/>
                </a:solidFill>
              </a:rPr>
              <a:t>:</a:t>
            </a:r>
            <a:endParaRPr lang="en-US" sz="2400" dirty="0" smtClean="0">
              <a:solidFill>
                <a:srgbClr val="FFFFFF"/>
              </a:solidFill>
            </a:endParaRPr>
          </a:p>
          <a:p>
            <a:pPr algn="just">
              <a:lnSpc>
                <a:spcPts val="2690"/>
              </a:lnSpc>
            </a:pPr>
            <a:r>
              <a:rPr lang="ru-RU" sz="2400" dirty="0" smtClean="0">
                <a:solidFill>
                  <a:srgbClr val="FFFFFF"/>
                </a:solidFill>
              </a:rPr>
              <a:t>Ведерникова </a:t>
            </a:r>
            <a:r>
              <a:rPr lang="ru-RU" sz="2400" dirty="0">
                <a:solidFill>
                  <a:srgbClr val="FFFFFF"/>
                </a:solidFill>
              </a:rPr>
              <a:t>Анастасия Николаевна</a:t>
            </a:r>
            <a:endParaRPr lang="ru-RU" sz="2400" dirty="0" smtClean="0">
              <a:solidFill>
                <a:srgbClr val="FFFFFF"/>
              </a:solidFill>
            </a:endParaRPr>
          </a:p>
          <a:p>
            <a:pPr algn="just">
              <a:lnSpc>
                <a:spcPts val="2690"/>
              </a:lnSpc>
            </a:pPr>
            <a:endParaRPr lang="en-US" sz="2360" dirty="0">
              <a:solidFill>
                <a:srgbClr val="FFFFFF"/>
              </a:solidFill>
              <a:latin typeface="Poppins" panose="0000050000000000000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1361" y="6525857"/>
            <a:ext cx="8083039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90"/>
              </a:lnSpc>
            </a:pPr>
            <a:r>
              <a:rPr lang="ru-RU" sz="2400" b="1" dirty="0" smtClean="0">
                <a:solidFill>
                  <a:srgbClr val="FFFFFF"/>
                </a:solidFill>
              </a:rPr>
              <a:t>Название учреждения:</a:t>
            </a:r>
            <a:r>
              <a:rPr lang="en-US" sz="2400" b="1" dirty="0" smtClean="0">
                <a:solidFill>
                  <a:srgbClr val="FFFFFF"/>
                </a:solidFill>
              </a:rPr>
              <a:t> </a:t>
            </a:r>
            <a:r>
              <a:rPr lang="ru-RU" sz="2400" dirty="0">
                <a:solidFill>
                  <a:srgbClr val="FFFFFF"/>
                </a:solidFill>
              </a:rPr>
              <a:t>	</a:t>
            </a:r>
            <a:endParaRPr lang="en-US" sz="2400" dirty="0" smtClean="0">
              <a:solidFill>
                <a:srgbClr val="FFFFFF"/>
              </a:solidFill>
            </a:endParaRPr>
          </a:p>
          <a:p>
            <a:pPr algn="just">
              <a:lnSpc>
                <a:spcPts val="2690"/>
              </a:lnSpc>
            </a:pPr>
            <a:r>
              <a:rPr lang="ru-RU" sz="2400" dirty="0" smtClean="0">
                <a:solidFill>
                  <a:srgbClr val="FFFFFF"/>
                </a:solidFill>
              </a:rPr>
              <a:t>Муниципальное </a:t>
            </a:r>
            <a:r>
              <a:rPr lang="ru-RU" sz="2400" dirty="0">
                <a:solidFill>
                  <a:srgbClr val="FFFFFF"/>
                </a:solidFill>
              </a:rPr>
              <a:t>автономное учреждение муниципального округа Ревда </a:t>
            </a:r>
            <a:r>
              <a:rPr lang="ru-RU" sz="2400" dirty="0" smtClean="0">
                <a:solidFill>
                  <a:srgbClr val="FFFFFF"/>
                </a:solidFill>
              </a:rPr>
              <a:t>«Дворец культуры»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3" y="636538"/>
            <a:ext cx="8582024" cy="56015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150"/>
              </a:lnSpc>
            </a:pPr>
            <a:r>
              <a:rPr lang="en-US" sz="4000" dirty="0" smtClean="0">
                <a:solidFill>
                  <a:schemeClr val="bg1"/>
                </a:solidFill>
              </a:rPr>
              <a:t>НАЗВАНИЕ ПРЕДСТАВЛЕНИЯ</a:t>
            </a:r>
            <a:r>
              <a:rPr lang="ru-RU" sz="4000" dirty="0" smtClean="0">
                <a:solidFill>
                  <a:schemeClr val="bg1"/>
                </a:solidFill>
              </a:rPr>
              <a:t>: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Праздничный </a:t>
            </a:r>
            <a:r>
              <a:rPr lang="ru-RU" sz="3200" dirty="0">
                <a:solidFill>
                  <a:schemeClr val="bg1"/>
                </a:solidFill>
              </a:rPr>
              <a:t>концерт, посвящённый 90-летию со дня образования Свердловской области и году семьи в России «Это сердце Урала звучит</a:t>
            </a:r>
            <a:r>
              <a:rPr lang="ru-RU" sz="3200" dirty="0" smtClean="0">
                <a:solidFill>
                  <a:schemeClr val="bg1"/>
                </a:solidFill>
              </a:rPr>
              <a:t>»</a:t>
            </a:r>
          </a:p>
          <a:p>
            <a:endParaRPr lang="ru-RU" sz="4000" dirty="0">
              <a:solidFill>
                <a:schemeClr val="bg1"/>
              </a:solidFill>
            </a:endParaRPr>
          </a:p>
          <a:p>
            <a:r>
              <a:rPr lang="en-US" sz="4000" dirty="0" smtClean="0">
                <a:solidFill>
                  <a:schemeClr val="bg1"/>
                </a:solidFill>
              </a:rPr>
              <a:t>ДАТА И МЕСТО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smtClean="0">
                <a:solidFill>
                  <a:schemeClr val="bg1"/>
                </a:solidFill>
              </a:rPr>
              <a:t>ЕГО ПРОВЕДЕНИЯ</a:t>
            </a:r>
            <a:r>
              <a:rPr lang="ru-RU" sz="4000" dirty="0" smtClean="0">
                <a:solidFill>
                  <a:schemeClr val="bg1"/>
                </a:solidFill>
              </a:rPr>
              <a:t>: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Муниципальное </a:t>
            </a:r>
            <a:r>
              <a:rPr lang="ru-RU" sz="3200" dirty="0">
                <a:solidFill>
                  <a:schemeClr val="bg1"/>
                </a:solidFill>
              </a:rPr>
              <a:t>автономное учреждение муниципального округа Ревда </a:t>
            </a:r>
            <a:r>
              <a:rPr lang="ru-RU" sz="3200" dirty="0" smtClean="0">
                <a:solidFill>
                  <a:schemeClr val="bg1"/>
                </a:solidFill>
              </a:rPr>
              <a:t>«Дворец культуры»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г. Ревда, Свердловская область. 24.01.2024 г.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3" y="636538"/>
            <a:ext cx="7854448" cy="6155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+mj-lt"/>
              </a:rPr>
              <a:t>цель </a:t>
            </a:r>
            <a:r>
              <a:rPr lang="ru-RU" sz="4000" dirty="0" smtClean="0">
                <a:solidFill>
                  <a:schemeClr val="bg1"/>
                </a:solidFill>
                <a:latin typeface="+mj-lt"/>
              </a:rPr>
              <a:t>мероприятия:</a:t>
            </a:r>
            <a:endParaRPr lang="ru-RU" sz="4000" dirty="0">
              <a:solidFill>
                <a:schemeClr val="bg1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патриотическое </a:t>
            </a:r>
            <a:r>
              <a:rPr lang="ru-RU" sz="2800" dirty="0">
                <a:solidFill>
                  <a:schemeClr val="bg1"/>
                </a:solidFill>
                <a:latin typeface="+mj-lt"/>
              </a:rPr>
              <a:t>воспитание и развитие ценностного отношения к </a:t>
            </a: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Родине</a:t>
            </a:r>
          </a:p>
          <a:p>
            <a:endParaRPr lang="ru-RU" sz="4000" dirty="0" smtClean="0">
              <a:solidFill>
                <a:schemeClr val="bg1"/>
              </a:solidFill>
              <a:latin typeface="+mj-lt"/>
            </a:endParaRPr>
          </a:p>
          <a:p>
            <a:r>
              <a:rPr lang="ru-RU" sz="4000" dirty="0" smtClean="0">
                <a:solidFill>
                  <a:schemeClr val="bg1"/>
                </a:solidFill>
                <a:latin typeface="+mj-lt"/>
              </a:rPr>
              <a:t>задачи мероприятия: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развитие </a:t>
            </a:r>
            <a:r>
              <a:rPr lang="ru-RU" sz="2800" dirty="0">
                <a:solidFill>
                  <a:schemeClr val="bg1"/>
                </a:solidFill>
                <a:latin typeface="+mj-lt"/>
              </a:rPr>
              <a:t>и углубление знаний об истории и культуре Урала;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формирование </a:t>
            </a:r>
            <a:r>
              <a:rPr lang="ru-RU" sz="2800" dirty="0">
                <a:solidFill>
                  <a:schemeClr val="bg1"/>
                </a:solidFill>
                <a:latin typeface="+mj-lt"/>
              </a:rPr>
              <a:t>активной гражданской позиции, чувства любви к родному городу, области;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формирование </a:t>
            </a:r>
            <a:r>
              <a:rPr lang="ru-RU" sz="2800" dirty="0">
                <a:solidFill>
                  <a:schemeClr val="bg1"/>
                </a:solidFill>
                <a:latin typeface="+mj-lt"/>
              </a:rPr>
              <a:t>интереса к истории Отечества с помощью выразительных средств: хореографического, вокального, циркового мастерства и художественного слова.</a:t>
            </a: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421770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3" y="636538"/>
            <a:ext cx="7877800" cy="60324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ru-RU" sz="2800" dirty="0">
                <a:solidFill>
                  <a:schemeClr val="bg1"/>
                </a:solidFill>
              </a:rPr>
              <a:t>	Праздничный концерт, посвящённый 90-летию со дня образования Свердловской области, говорит о важности сохранения, преумножения и передачи культурного наследия следующим поколениям, о ценности нашей истории, традиций и языка.</a:t>
            </a:r>
          </a:p>
          <a:p>
            <a:pPr algn="just"/>
            <a:r>
              <a:rPr lang="ru-RU" sz="2800" dirty="0">
                <a:solidFill>
                  <a:schemeClr val="bg1"/>
                </a:solidFill>
              </a:rPr>
              <a:t>Каждый номер, каждая композиция программы отражает маленький кусочек одной большой картины богатства уральской культуры, бережно передаваемой из уст в уста, от сердца к сердцу. Концерт об Урале стал настоящим праздником души, который объединил людей разных возрастов, профессий, национальностей и интересов. </a:t>
            </a: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193546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10260723" cy="1962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75"/>
              </a:lnSpc>
            </a:pPr>
            <a:r>
              <a:rPr lang="en-US" sz="4000" dirty="0">
                <a:solidFill>
                  <a:schemeClr val="bg1"/>
                </a:solidFill>
                <a:latin typeface="+mj-lt"/>
              </a:rPr>
              <a:t>ЦИФРОВЫЕ ПОКАЗАТЕЛИ ПРОЕКТА</a:t>
            </a:r>
            <a:r>
              <a:rPr lang="ru-RU" sz="40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ts val="5075"/>
              </a:lnSpc>
            </a:pPr>
            <a:r>
              <a:rPr lang="ru-RU" sz="4000" dirty="0">
                <a:solidFill>
                  <a:schemeClr val="bg1"/>
                </a:solidFill>
                <a:latin typeface="+mj-lt"/>
              </a:rPr>
              <a:t>количество участников – </a:t>
            </a:r>
            <a:r>
              <a:rPr lang="ru-RU" sz="4000" dirty="0" smtClean="0">
                <a:solidFill>
                  <a:schemeClr val="bg1"/>
                </a:solidFill>
                <a:latin typeface="+mj-lt"/>
              </a:rPr>
              <a:t>114,</a:t>
            </a:r>
            <a:endParaRPr lang="en-US" sz="4000" dirty="0" smtClean="0">
              <a:solidFill>
                <a:schemeClr val="bg1"/>
              </a:solidFill>
              <a:latin typeface="+mj-lt"/>
            </a:endParaRPr>
          </a:p>
          <a:p>
            <a:pPr>
              <a:lnSpc>
                <a:spcPts val="5075"/>
              </a:lnSpc>
            </a:pPr>
            <a:r>
              <a:rPr lang="ru-RU" sz="4000" dirty="0">
                <a:solidFill>
                  <a:schemeClr val="bg1"/>
                </a:solidFill>
                <a:latin typeface="+mj-lt"/>
              </a:rPr>
              <a:t>з</a:t>
            </a:r>
            <a:r>
              <a:rPr lang="ru-RU" sz="4000" dirty="0" smtClean="0">
                <a:solidFill>
                  <a:schemeClr val="bg1"/>
                </a:solidFill>
                <a:latin typeface="+mj-lt"/>
              </a:rPr>
              <a:t>рителей </a:t>
            </a:r>
            <a:r>
              <a:rPr lang="ru-RU" sz="4000" dirty="0" smtClean="0">
                <a:solidFill>
                  <a:schemeClr val="bg1"/>
                </a:solidFill>
                <a:latin typeface="+mj-lt"/>
              </a:rPr>
              <a:t>– 420.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168500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 rot="-10800000">
            <a:off x="17313315" y="1731952"/>
            <a:ext cx="108030" cy="8561293"/>
            <a:chOff x="0" y="0"/>
            <a:chExt cx="144039" cy="11415057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13" name="Group 13"/>
          <p:cNvGrpSpPr/>
          <p:nvPr/>
        </p:nvGrpSpPr>
        <p:grpSpPr>
          <a:xfrm rot="-10800000">
            <a:off x="17259300" y="1280131"/>
            <a:ext cx="216059" cy="216058"/>
            <a:chOff x="0" y="0"/>
            <a:chExt cx="6350000" cy="634997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 rot="-10800000">
            <a:off x="17259300" y="937231"/>
            <a:ext cx="216059" cy="216058"/>
            <a:chOff x="0" y="0"/>
            <a:chExt cx="6350000" cy="634997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7" name="Group 17"/>
          <p:cNvGrpSpPr/>
          <p:nvPr/>
        </p:nvGrpSpPr>
        <p:grpSpPr>
          <a:xfrm rot="-10800000">
            <a:off x="17259300" y="581768"/>
            <a:ext cx="216059" cy="216058"/>
            <a:chOff x="0" y="0"/>
            <a:chExt cx="6350000" cy="634997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20" name="Freeform 20"/>
          <p:cNvSpPr/>
          <p:nvPr/>
        </p:nvSpPr>
        <p:spPr>
          <a:xfrm rot="20519645">
            <a:off x="9982361" y="6134409"/>
            <a:ext cx="11969556" cy="3860182"/>
          </a:xfrm>
          <a:custGeom>
            <a:avLst/>
            <a:gdLst/>
            <a:ahLst/>
            <a:cxnLst/>
            <a:rect l="l" t="t" r="r" b="b"/>
            <a:pathLst>
              <a:path w="11969556" h="3860182">
                <a:moveTo>
                  <a:pt x="0" y="0"/>
                </a:moveTo>
                <a:lnTo>
                  <a:pt x="11969556" y="0"/>
                </a:lnTo>
                <a:lnTo>
                  <a:pt x="11969556" y="3860182"/>
                </a:lnTo>
                <a:lnTo>
                  <a:pt x="0" y="38601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1141717" flipH="1" flipV="1">
            <a:off x="-1580477" y="-1265973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9845798" y="3175269"/>
                </a:moveTo>
                <a:lnTo>
                  <a:pt x="0" y="3175269"/>
                </a:lnTo>
                <a:lnTo>
                  <a:pt x="0" y="0"/>
                </a:lnTo>
                <a:lnTo>
                  <a:pt x="9845798" y="0"/>
                </a:lnTo>
                <a:lnTo>
                  <a:pt x="9845798" y="3175269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1157599">
            <a:off x="9404345" y="356244"/>
            <a:ext cx="10001656" cy="3225534"/>
          </a:xfrm>
          <a:custGeom>
            <a:avLst/>
            <a:gdLst/>
            <a:ahLst/>
            <a:cxnLst/>
            <a:rect l="l" t="t" r="r" b="b"/>
            <a:pathLst>
              <a:path w="10001656" h="3225534">
                <a:moveTo>
                  <a:pt x="0" y="0"/>
                </a:moveTo>
                <a:lnTo>
                  <a:pt x="10001656" y="0"/>
                </a:lnTo>
                <a:lnTo>
                  <a:pt x="10001656" y="3225534"/>
                </a:lnTo>
                <a:lnTo>
                  <a:pt x="0" y="32255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4" name="TextBox 7"/>
          <p:cNvSpPr txBox="1"/>
          <p:nvPr/>
        </p:nvSpPr>
        <p:spPr>
          <a:xfrm>
            <a:off x="1524000" y="1572815"/>
            <a:ext cx="11734800" cy="4078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75"/>
              </a:lnSpc>
            </a:pPr>
            <a:r>
              <a:rPr lang="ru-RU" sz="4000" dirty="0" smtClean="0">
                <a:solidFill>
                  <a:schemeClr val="bg1"/>
                </a:solidFill>
                <a:latin typeface="+mj-lt"/>
                <a:ea typeface="Roboto Condensed" panose="020B0604020202020204" charset="0"/>
              </a:rPr>
              <a:t>ЗАКЛЮЧИТЕЛЬНЫЕ КОММЕНТАРИИ К ПРОЕКТУ</a:t>
            </a:r>
          </a:p>
          <a:p>
            <a:pPr algn="ctr">
              <a:lnSpc>
                <a:spcPts val="5075"/>
              </a:lnSpc>
            </a:pPr>
            <a:endParaRPr lang="en-US" sz="4000" dirty="0" smtClean="0">
              <a:solidFill>
                <a:schemeClr val="bg1"/>
              </a:solidFill>
              <a:latin typeface="+mj-lt"/>
              <a:ea typeface="Roboto Condensed" panose="020B0604020202020204" charset="0"/>
            </a:endParaRPr>
          </a:p>
          <a:p>
            <a:pPr algn="ctr"/>
            <a:r>
              <a:rPr lang="ru-RU" sz="3000" dirty="0">
                <a:solidFill>
                  <a:schemeClr val="bg1"/>
                </a:solidFill>
                <a:latin typeface="+mj-lt"/>
                <a:ea typeface="Roboto Condensed" panose="020B0604020202020204" charset="0"/>
                <a:cs typeface="Times New Roman" panose="02020603050405020304" pitchFamily="18" charset="0"/>
              </a:rPr>
              <a:t>Праздничный концерт «Это сердце Урала звучит» обратил внимание зрителя на самобытность и красоту привычных для нас душевных песен, задорных танцев, на колорит, многонациональность Свердловской области и многообразие ее традиций. Уральцам есть чем гордиться: его культура и история любимы и ценны не только в нашем округе, но и далеко за его пределами.</a:t>
            </a:r>
            <a:endParaRPr lang="ru-RU" sz="3000" dirty="0">
              <a:solidFill>
                <a:schemeClr val="bg1"/>
              </a:solidFill>
              <a:latin typeface="+mj-lt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206</Words>
  <Application>Microsoft Office PowerPoint</Application>
  <PresentationFormat>Произвольный</PresentationFormat>
  <Paragraphs>28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Poppins</vt:lpstr>
      <vt:lpstr>Calibri</vt:lpstr>
      <vt:lpstr>Roboto Condensed</vt:lpstr>
      <vt:lpstr>Times New Roman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Премия в области организации массовых мероприятий «Золотая Легенда»</dc:title>
  <dc:creator>Дирекция</dc:creator>
  <cp:lastModifiedBy>admin</cp:lastModifiedBy>
  <cp:revision>15</cp:revision>
  <dcterms:created xsi:type="dcterms:W3CDTF">2006-08-16T00:00:00Z</dcterms:created>
  <dcterms:modified xsi:type="dcterms:W3CDTF">2025-02-24T07:06:01Z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1C29111BD7274EB48FE03B3FCEE75996_12</vt:lpwstr>
  </property>
  <property fmtid="{D5CDD505-2E9C-101B-9397-08002B2CF9AE}" pid="3" name="KSOProductBuildVer">
    <vt:lpwstr>1049-12.2.0.13431</vt:lpwstr>
  </property>
</Properties>
</file>