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2" r:id="rId7"/>
  </p:sldIdLst>
  <p:sldSz cx="18288000" cy="10287000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Poppins" panose="020B0604020202020204" charset="0"/>
      <p:regular r:id="rId12"/>
    </p:embeddedFont>
    <p:embeddedFont>
      <p:font typeface="Roboto Condensed" panose="020B0604020202020204" charset="0"/>
      <p:regular r:id="rId13"/>
      <p:bold r:id="rId14"/>
      <p:italic r:id="rId15"/>
      <p:boldItalic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55" d="100"/>
          <a:sy n="55" d="100"/>
        </p:scale>
        <p:origin x="658" y="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5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10" Type="http://schemas.openxmlformats.org/officeDocument/2006/relationships/font" Target="fonts/font3.fntdata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4/27/2025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35485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25719" y="8903682"/>
            <a:ext cx="10524003" cy="2236351"/>
          </a:xfrm>
          <a:custGeom>
            <a:avLst/>
            <a:gdLst/>
            <a:ahLst/>
            <a:cxnLst/>
            <a:rect l="l" t="t" r="r" b="b"/>
            <a:pathLst>
              <a:path w="10524003" h="2236351">
                <a:moveTo>
                  <a:pt x="0" y="0"/>
                </a:moveTo>
                <a:lnTo>
                  <a:pt x="10524003" y="0"/>
                </a:lnTo>
                <a:lnTo>
                  <a:pt x="10524003" y="2236350"/>
                </a:lnTo>
                <a:lnTo>
                  <a:pt x="0" y="223635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flipH="1" flipV="1">
            <a:off x="-25719" y="-898718"/>
            <a:ext cx="11859582" cy="2520161"/>
          </a:xfrm>
          <a:custGeom>
            <a:avLst/>
            <a:gdLst/>
            <a:ahLst/>
            <a:cxnLst/>
            <a:rect l="l" t="t" r="r" b="b"/>
            <a:pathLst>
              <a:path w="11859582" h="2520161">
                <a:moveTo>
                  <a:pt x="11859582" y="2520161"/>
                </a:moveTo>
                <a:lnTo>
                  <a:pt x="0" y="2520161"/>
                </a:lnTo>
                <a:lnTo>
                  <a:pt x="0" y="0"/>
                </a:lnTo>
                <a:lnTo>
                  <a:pt x="11859582" y="0"/>
                </a:lnTo>
                <a:lnTo>
                  <a:pt x="11859582" y="2520161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9414711" y="-510132"/>
            <a:ext cx="11307310" cy="11307265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 l="-10634" r="-39364"/>
              </a:stretch>
            </a:blipFill>
          </p:spPr>
        </p:sp>
      </p:grpSp>
      <p:sp>
        <p:nvSpPr>
          <p:cNvPr id="7" name="Freeform 7"/>
          <p:cNvSpPr/>
          <p:nvPr/>
        </p:nvSpPr>
        <p:spPr>
          <a:xfrm rot="3475231">
            <a:off x="5106772" y="575112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69"/>
                </a:lnTo>
                <a:lnTo>
                  <a:pt x="0" y="317526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3722990">
            <a:off x="7930926" y="-1587635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0" y="0"/>
                </a:moveTo>
                <a:lnTo>
                  <a:pt x="9845798" y="0"/>
                </a:lnTo>
                <a:lnTo>
                  <a:pt x="9845798" y="3175270"/>
                </a:lnTo>
                <a:lnTo>
                  <a:pt x="0" y="3175270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8932" y="1096419"/>
            <a:ext cx="10175315" cy="20005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Премия</a:t>
            </a:r>
            <a:endParaRPr lang="ru-RU" sz="3800" dirty="0">
              <a:solidFill>
                <a:srgbClr val="FFFFFF"/>
              </a:solidFill>
              <a:latin typeface="Roboto Condensed" panose="02000000000000000000"/>
            </a:endParaRP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в области организации массовых мероприятий</a:t>
            </a:r>
          </a:p>
          <a:p>
            <a:pPr algn="ctr">
              <a:lnSpc>
                <a:spcPts val="5185"/>
              </a:lnSpc>
              <a:spcBef>
                <a:spcPct val="0"/>
              </a:spcBef>
            </a:pP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«</a:t>
            </a:r>
            <a:r>
              <a:rPr lang="ru-RU" sz="3800" dirty="0">
                <a:solidFill>
                  <a:srgbClr val="FFFFFF"/>
                </a:solidFill>
                <a:latin typeface="Roboto Condensed" panose="02000000000000000000"/>
              </a:rPr>
              <a:t>Золотая Легенда</a:t>
            </a:r>
            <a:r>
              <a:rPr lang="ru-RU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3800" dirty="0">
                <a:solidFill>
                  <a:srgbClr val="FFFFFF"/>
                </a:solidFill>
                <a:latin typeface="Roboto Condensed" panose="02000000000000000000"/>
              </a:rPr>
              <a:t>Эпизод </a:t>
            </a:r>
            <a:r>
              <a:rPr lang="ru-RU" sz="38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800" dirty="0">
                <a:solidFill>
                  <a:srgbClr val="FFFFFF"/>
                </a:solidFill>
                <a:latin typeface="Roboto Condensed" panose="02000000000000000000"/>
              </a:rPr>
              <a:t>»</a:t>
            </a:r>
            <a:r>
              <a:rPr lang="ru-RU" sz="3800" dirty="0">
                <a:solidFill>
                  <a:srgbClr val="FFFFFF"/>
                </a:solidFill>
                <a:latin typeface="Roboto Condensed" panose="02000000000000000000"/>
              </a:rPr>
              <a:t> </a:t>
            </a:r>
            <a:endParaRPr lang="en-US" sz="38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3211470" y="1988304"/>
            <a:ext cx="3548317" cy="4088194"/>
          </a:xfrm>
          <a:custGeom>
            <a:avLst/>
            <a:gdLst/>
            <a:ahLst/>
            <a:cxnLst/>
            <a:rect l="l" t="t" r="r" b="b"/>
            <a:pathLst>
              <a:path w="3548317" h="4088194">
                <a:moveTo>
                  <a:pt x="0" y="0"/>
                </a:moveTo>
                <a:lnTo>
                  <a:pt x="3548317" y="0"/>
                </a:lnTo>
                <a:lnTo>
                  <a:pt x="3548317" y="4088194"/>
                </a:lnTo>
                <a:lnTo>
                  <a:pt x="0" y="4088194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r="-5819" b="-29844"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451361" y="7738360"/>
            <a:ext cx="8387839" cy="6924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360" dirty="0">
                <a:solidFill>
                  <a:srgbClr val="FFFFFF"/>
                </a:solidFill>
                <a:latin typeface="Poppins" panose="00000500000000000000"/>
              </a:rPr>
              <a:t>Режиссер мероприятия: </a:t>
            </a:r>
            <a:r>
              <a:rPr lang="ru-RU" sz="2800" dirty="0">
                <a:solidFill>
                  <a:srgbClr val="FFFFFF"/>
                </a:solidFill>
                <a:latin typeface="Poppins" panose="00000500000000000000"/>
              </a:rPr>
              <a:t>Бонах Юлия Владимировна</a:t>
            </a: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51361" y="6525857"/>
            <a:ext cx="8387839" cy="10387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2690"/>
              </a:lnSpc>
            </a:pPr>
            <a:r>
              <a:rPr lang="ru-RU" sz="2360" dirty="0">
                <a:solidFill>
                  <a:srgbClr val="FFFFFF"/>
                </a:solidFill>
                <a:latin typeface="Poppins" panose="00000500000000000000"/>
              </a:rPr>
              <a:t>Название учреждения: </a:t>
            </a:r>
            <a:r>
              <a:rPr lang="ru-RU" sz="2800" dirty="0">
                <a:solidFill>
                  <a:srgbClr val="FFFFFF"/>
                </a:solidFill>
                <a:latin typeface="Poppins" panose="00000500000000000000"/>
              </a:rPr>
              <a:t>Муниципальное бюджетное учреждение «Дворец культуры «Октябрь»</a:t>
            </a:r>
          </a:p>
          <a:p>
            <a:pPr algn="just">
              <a:lnSpc>
                <a:spcPts val="2690"/>
              </a:lnSpc>
            </a:pPr>
            <a:endParaRPr lang="en-US" sz="2360" dirty="0">
              <a:solidFill>
                <a:srgbClr val="FFFFFF"/>
              </a:solidFill>
              <a:latin typeface="Poppins" panose="0000050000000000000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8466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15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НАЗВАНИЕ ПРЕДСТАВЛЕНИЯ,</a:t>
            </a:r>
          </a:p>
          <a:p>
            <a:pPr>
              <a:lnSpc>
                <a:spcPts val="715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ДАТА И МЕСТО</a:t>
            </a: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ЕГО ПРОВЕДЕНИЯ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701800" y="3883660"/>
            <a:ext cx="8280400" cy="44831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Театрализованное представление   «Победа во имя жизни на земле» </a:t>
            </a:r>
          </a:p>
          <a:p>
            <a:endParaRPr lang="ru-RU" alt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7,8,9 мая 2024г. Муниципальное бюджетное учреждение «Дворец культуры «Октябрь»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022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28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ЦЕЛИ, ЗАДАЧИ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295400" y="2635656"/>
            <a:ext cx="8686800" cy="578444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just"/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Цель: формирование и развитие  патриотического сознания и активной гражданской позиции, направленных на воспитание личности, сопричастной к истории и культуре своей страны, готовой к участию в делах на благо Родины. </a:t>
            </a:r>
            <a:endParaRPr lang="ru-RU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воспитание уважения к героическому прошлому страны;</a:t>
            </a:r>
          </a:p>
          <a:p>
            <a:r>
              <a:rPr lang="ru-RU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формирование положительной оценки таких нравственных качеств, как героизм и патриотизм;</a:t>
            </a:r>
          </a:p>
          <a:p>
            <a:r>
              <a:rPr lang="ru-RU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сохранение памятных традиций;</a:t>
            </a:r>
          </a:p>
          <a:p>
            <a:r>
              <a:rPr lang="ru-RU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р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азвитие и популяризация отечественной культуры, искусства и народного творчества в рамках празднования дня Победы;</a:t>
            </a:r>
          </a:p>
          <a:p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</a:t>
            </a:r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овышение уровня духовно-нравственного развития, активизация интереса к изучению истории России;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0" i="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сохранение памяти о подвигах защитников Отечества.</a:t>
            </a:r>
            <a:endParaRPr lang="ru-RU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080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38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  <p:txBody>
          <a:bodyPr/>
          <a:lstStyle/>
          <a:p>
            <a:r>
              <a:rPr lang="ru-RU" dirty="0"/>
              <a:t>Тема</a:t>
            </a:r>
          </a:p>
        </p:txBody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23083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ОПИСАНИЕ,</a:t>
            </a: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ОСНОВНЫЕ МЫСЛИ,</a:t>
            </a:r>
            <a:endParaRPr lang="ru-RU" sz="4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6020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ЗАЛОЖЕННЫЕ В </a:t>
            </a:r>
            <a:r>
              <a:rPr lang="ru-RU" sz="4000" dirty="0">
                <a:solidFill>
                  <a:schemeClr val="bg1"/>
                </a:solidFill>
                <a:latin typeface="Roboto Condensed" panose="02000000000000000000"/>
              </a:rPr>
              <a:t>ОСНОВУ</a:t>
            </a: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 МЕРОПРИЯТИЯ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647786" y="3072246"/>
            <a:ext cx="8280400" cy="597542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endParaRPr lang="ru-RU" altLang="en-US" dirty="0">
              <a:solidFill>
                <a:schemeClr val="bg1"/>
              </a:solidFill>
            </a:endParaRPr>
          </a:p>
          <a:p>
            <a:pPr algn="just"/>
            <a:r>
              <a:rPr lang="ru-RU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Тема: День победы – это символ мужества, героизма и бесконечной любви к родине, это память о подвиге во имя мира на земле.</a:t>
            </a:r>
          </a:p>
          <a:p>
            <a:pPr algn="just"/>
            <a:r>
              <a:rPr lang="ru-RU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Идея: показать подвиги героев ВОВ, совершенные ради жизни будущего поколения.</a:t>
            </a:r>
          </a:p>
          <a:p>
            <a:pPr algn="just"/>
            <a:r>
              <a:rPr lang="ru-RU" alt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Особенностью театрализованного представления «Победа во имя жизни на земле» является использование разножанровых творческих номеров (вокальные и хореографические композиции, пластика, художественное слово, театр теней). В качестве декорации в представлении выступают трибуны на колесах, со съемными элементами.  Они «трансформируются» в ходе мероприятия, и предстают перед зрителем то в образе танка, то в образе фашистского войска,  то в образе угольной шахты. Самым главным назначением этих трибун, было использование их в качестве мемориала. </a:t>
            </a:r>
          </a:p>
        </p:txBody>
      </p:sp>
    </p:spTree>
    <p:extLst>
      <p:ext uri="{BB962C8B-B14F-4D97-AF65-F5344CB8AC3E}">
        <p14:creationId xmlns:p14="http://schemas.microsoft.com/office/powerpoint/2010/main" val="3784616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10653221" y="1257299"/>
            <a:ext cx="7658132" cy="7658102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</p:sp>
      </p:grpSp>
      <p:sp>
        <p:nvSpPr>
          <p:cNvPr id="7" name="TextBox 7"/>
          <p:cNvSpPr txBox="1"/>
          <p:nvPr/>
        </p:nvSpPr>
        <p:spPr>
          <a:xfrm>
            <a:off x="1376822" y="636538"/>
            <a:ext cx="10260723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075"/>
              </a:lnSpc>
            </a:pPr>
            <a:r>
              <a:rPr lang="en-US" sz="4000" dirty="0">
                <a:solidFill>
                  <a:schemeClr val="bg1"/>
                </a:solidFill>
                <a:latin typeface="Roboto Condensed" panose="02000000000000000000"/>
              </a:rPr>
              <a:t>ЦИФРОВЫЕ ПОКАЗАТЕЛИ ПРОЕКТА</a:t>
            </a:r>
            <a:r>
              <a:rPr lang="ru-RU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ts val="5075"/>
              </a:lnSpc>
            </a:pP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КОЛИЧЕСТВО УЧАСТНИКОВ,</a:t>
            </a:r>
            <a:r>
              <a:rPr lang="ru-RU" sz="30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ЗРИТЕЛЕЙ</a:t>
            </a:r>
            <a:endParaRPr lang="ru-RU" sz="3000" dirty="0">
              <a:solidFill>
                <a:schemeClr val="bg1"/>
              </a:solidFill>
              <a:latin typeface="Roboto Condensed" panose="02000000000000000000"/>
            </a:endParaRPr>
          </a:p>
          <a:p>
            <a:pPr>
              <a:lnSpc>
                <a:spcPts val="5075"/>
              </a:lnSpc>
            </a:pP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И ДРУГИЕ</a:t>
            </a:r>
            <a:r>
              <a:rPr lang="ru-RU" sz="3000" dirty="0">
                <a:solidFill>
                  <a:schemeClr val="bg1"/>
                </a:solidFill>
                <a:latin typeface="Roboto Condensed" panose="02000000000000000000"/>
              </a:rPr>
              <a:t> </a:t>
            </a:r>
            <a:r>
              <a:rPr lang="en-US" sz="3000" dirty="0">
                <a:solidFill>
                  <a:schemeClr val="bg1"/>
                </a:solidFill>
                <a:latin typeface="Roboto Condensed" panose="02000000000000000000"/>
              </a:rPr>
              <a:t>КОЛИЧЕСТВЕННЫЕ ПОКАЗАТЕЛИ</a:t>
            </a:r>
          </a:p>
        </p:txBody>
      </p:sp>
      <p:sp>
        <p:nvSpPr>
          <p:cNvPr id="8" name="Freeform 8"/>
          <p:cNvSpPr/>
          <p:nvPr/>
        </p:nvSpPr>
        <p:spPr>
          <a:xfrm rot="-1025550">
            <a:off x="10266424" y="7343310"/>
            <a:ext cx="8777648" cy="3253125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0"/>
                </a:moveTo>
                <a:lnTo>
                  <a:pt x="10320531" y="0"/>
                </a:lnTo>
                <a:lnTo>
                  <a:pt x="10320531" y="3328371"/>
                </a:lnTo>
                <a:lnTo>
                  <a:pt x="0" y="3328371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670026" flipV="1">
            <a:off x="9490962" y="-104318"/>
            <a:ext cx="9080848" cy="3328371"/>
          </a:xfrm>
          <a:custGeom>
            <a:avLst/>
            <a:gdLst/>
            <a:ahLst/>
            <a:cxnLst/>
            <a:rect l="l" t="t" r="r" b="b"/>
            <a:pathLst>
              <a:path w="10320531" h="3328371">
                <a:moveTo>
                  <a:pt x="0" y="3328372"/>
                </a:moveTo>
                <a:lnTo>
                  <a:pt x="10320530" y="3328372"/>
                </a:lnTo>
                <a:lnTo>
                  <a:pt x="10320530" y="0"/>
                </a:lnTo>
                <a:lnTo>
                  <a:pt x="0" y="0"/>
                </a:lnTo>
                <a:lnTo>
                  <a:pt x="0" y="3328372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grpSp>
        <p:nvGrpSpPr>
          <p:cNvPr id="10" name="Group 10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2" name="Group 12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4" name="Group 14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19" name="Текстовое поле 18"/>
          <p:cNvSpPr txBox="1"/>
          <p:nvPr/>
        </p:nvSpPr>
        <p:spPr>
          <a:xfrm>
            <a:off x="1395329" y="3009900"/>
            <a:ext cx="8280400" cy="533400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проекте участвовали 150 человек.</a:t>
            </a:r>
          </a:p>
          <a:p>
            <a:r>
              <a:rPr lang="ru-RU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Вокалисты: Козырева С., Валиев Р., Голубева А., </a:t>
            </a:r>
            <a:r>
              <a:rPr lang="ru-RU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Дуданов</a:t>
            </a:r>
            <a:r>
              <a:rPr lang="ru-RU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А., </a:t>
            </a:r>
            <a:r>
              <a:rPr lang="ru-RU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Савко</a:t>
            </a:r>
            <a:r>
              <a:rPr lang="ru-RU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Т.,  Тарасова Е.</a:t>
            </a:r>
          </a:p>
          <a:p>
            <a:r>
              <a:rPr lang="ru-RU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Артисты: Баринова С., Дмитриева А., Грекова Л., </a:t>
            </a:r>
            <a:r>
              <a:rPr lang="ru-RU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Вареникова</a:t>
            </a:r>
            <a:r>
              <a:rPr lang="ru-RU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А., </a:t>
            </a:r>
            <a:r>
              <a:rPr lang="ru-RU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Анголюк</a:t>
            </a:r>
            <a:r>
              <a:rPr lang="ru-RU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О., Махотина К.</a:t>
            </a:r>
          </a:p>
          <a:p>
            <a:r>
              <a:rPr lang="ru-RU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Вокальная студия «Шанс», вокальная студия «</a:t>
            </a:r>
            <a:r>
              <a:rPr lang="ru-RU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Маэстрини</a:t>
            </a:r>
            <a:r>
              <a:rPr lang="ru-RU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хореографический коллектив «Шарм», хореографический коллектив «Авиаль», хореографический коллектив «Акцент», ансамбль народного танца «Узоры </a:t>
            </a:r>
            <a:r>
              <a:rPr lang="ru-RU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Самотлора</a:t>
            </a:r>
            <a:r>
              <a:rPr lang="ru-RU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, студия оригинального жанра «СТС», студия спортивно-бального танца «</a:t>
            </a:r>
            <a:r>
              <a:rPr lang="ru-RU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Бэст</a:t>
            </a:r>
            <a:r>
              <a:rPr lang="ru-RU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r>
              <a:rPr lang="ru-RU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Звукосветотехническая</a:t>
            </a:r>
            <a:r>
              <a:rPr lang="ru-RU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служба: Бонах В., </a:t>
            </a:r>
            <a:r>
              <a:rPr lang="ru-RU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Каптелинина</a:t>
            </a:r>
            <a:r>
              <a:rPr lang="ru-RU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В., Козырев С., </a:t>
            </a:r>
            <a:r>
              <a:rPr lang="ru-RU" altLang="en-US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Пинтак</a:t>
            </a:r>
            <a:r>
              <a:rPr lang="ru-RU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А.</a:t>
            </a:r>
          </a:p>
          <a:p>
            <a:r>
              <a:rPr lang="ru-RU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Видеоконтент: Орлов Д.</a:t>
            </a:r>
          </a:p>
          <a:p>
            <a:r>
              <a:rPr lang="ru-RU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Видеоинженер: Кожин Ю.</a:t>
            </a:r>
          </a:p>
          <a:p>
            <a:r>
              <a:rPr lang="ru-RU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Машинисты сцены: Балакин А., Караваев Н.</a:t>
            </a:r>
          </a:p>
          <a:p>
            <a:r>
              <a:rPr lang="ru-RU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Костюмер: Ильина Е. </a:t>
            </a:r>
          </a:p>
          <a:p>
            <a:r>
              <a:rPr lang="ru-RU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Реквизит: Назаренко Р.</a:t>
            </a:r>
          </a:p>
          <a:p>
            <a:r>
              <a:rPr lang="ru-RU" altLang="en-US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Было дано 8 представлений, зрителей в общей сумме мероприятие посетило 3200 человек.</a:t>
            </a:r>
          </a:p>
          <a:p>
            <a:endParaRPr lang="ru-RU" alt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50000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328" y="-30051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8888" b="-38888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85250" y="10316"/>
            <a:ext cx="108030" cy="8561293"/>
            <a:chOff x="0" y="0"/>
            <a:chExt cx="144039" cy="11415057"/>
          </a:xfrm>
        </p:grpSpPr>
        <p:pic>
          <p:nvPicPr>
            <p:cNvPr id="4" name="Picture 4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5" name="Group 5"/>
          <p:cNvGrpSpPr/>
          <p:nvPr/>
        </p:nvGrpSpPr>
        <p:grpSpPr>
          <a:xfrm>
            <a:off x="831235" y="8807372"/>
            <a:ext cx="216059" cy="216058"/>
            <a:chOff x="0" y="0"/>
            <a:chExt cx="6350000" cy="634997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7" name="Group 7"/>
          <p:cNvGrpSpPr/>
          <p:nvPr/>
        </p:nvGrpSpPr>
        <p:grpSpPr>
          <a:xfrm>
            <a:off x="831235" y="9150271"/>
            <a:ext cx="216059" cy="216058"/>
            <a:chOff x="0" y="0"/>
            <a:chExt cx="6350000" cy="634997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9" name="Group 9"/>
          <p:cNvGrpSpPr/>
          <p:nvPr/>
        </p:nvGrpSpPr>
        <p:grpSpPr>
          <a:xfrm>
            <a:off x="831235" y="9505734"/>
            <a:ext cx="216059" cy="216058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grpSp>
        <p:nvGrpSpPr>
          <p:cNvPr id="11" name="Group 11"/>
          <p:cNvGrpSpPr/>
          <p:nvPr/>
        </p:nvGrpSpPr>
        <p:grpSpPr>
          <a:xfrm rot="-10800000">
            <a:off x="17313315" y="1731952"/>
            <a:ext cx="108030" cy="8561293"/>
            <a:chOff x="0" y="0"/>
            <a:chExt cx="144039" cy="11415057"/>
          </a:xfrm>
        </p:grpSpPr>
        <p:pic>
          <p:nvPicPr>
            <p:cNvPr id="12" name="Picture 12"/>
            <p:cNvPicPr>
              <a:picLocks noChangeAspect="1"/>
            </p:cNvPicPr>
            <p:nvPr/>
          </p:nvPicPr>
          <p:blipFill>
            <a:blip r:embed="rId3"/>
            <a:srcRect l="71196" r="28100"/>
            <a:stretch>
              <a:fillRect/>
            </a:stretch>
          </p:blipFill>
          <p:spPr>
            <a:xfrm>
              <a:off x="0" y="0"/>
              <a:ext cx="144039" cy="11415057"/>
            </a:xfrm>
            <a:prstGeom prst="rect">
              <a:avLst/>
            </a:prstGeom>
          </p:spPr>
        </p:pic>
      </p:grpSp>
      <p:grpSp>
        <p:nvGrpSpPr>
          <p:cNvPr id="13" name="Group 13"/>
          <p:cNvGrpSpPr/>
          <p:nvPr/>
        </p:nvGrpSpPr>
        <p:grpSpPr>
          <a:xfrm rot="-10800000">
            <a:off x="17259300" y="1280131"/>
            <a:ext cx="216059" cy="216058"/>
            <a:chOff x="0" y="0"/>
            <a:chExt cx="6350000" cy="6349975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5" name="Group 15"/>
          <p:cNvGrpSpPr/>
          <p:nvPr/>
        </p:nvGrpSpPr>
        <p:grpSpPr>
          <a:xfrm rot="-10800000">
            <a:off x="17259300" y="937231"/>
            <a:ext cx="216059" cy="216058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39685" r="-39685"/>
              </a:stretch>
            </a:blipFill>
          </p:spPr>
        </p:sp>
      </p:grpSp>
      <p:grpSp>
        <p:nvGrpSpPr>
          <p:cNvPr id="17" name="Group 17"/>
          <p:cNvGrpSpPr/>
          <p:nvPr/>
        </p:nvGrpSpPr>
        <p:grpSpPr>
          <a:xfrm rot="-10800000">
            <a:off x="17259300" y="581768"/>
            <a:ext cx="216059" cy="216058"/>
            <a:chOff x="0" y="0"/>
            <a:chExt cx="6350000" cy="6349975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49975"/>
            </a:xfrm>
            <a:custGeom>
              <a:avLst/>
              <a:gdLst/>
              <a:ahLst/>
              <a:cxnLst/>
              <a:rect l="l" t="t" r="r" b="b"/>
              <a:pathLst>
                <a:path w="6350000" h="6349975">
                  <a:moveTo>
                    <a:pt x="6350000" y="3175025"/>
                  </a:moveTo>
                  <a:cubicBezTo>
                    <a:pt x="6350000" y="4928451"/>
                    <a:pt x="4928476" y="6349975"/>
                    <a:pt x="3175000" y="6349975"/>
                  </a:cubicBezTo>
                  <a:cubicBezTo>
                    <a:pt x="1421498" y="6349975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2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3"/>
              <a:stretch>
                <a:fillRect l="-52902" r="-26469"/>
              </a:stretch>
            </a:blipFill>
          </p:spPr>
        </p:sp>
      </p:grpSp>
      <p:sp>
        <p:nvSpPr>
          <p:cNvPr id="20" name="Freeform 20"/>
          <p:cNvSpPr/>
          <p:nvPr/>
        </p:nvSpPr>
        <p:spPr>
          <a:xfrm>
            <a:off x="9982361" y="6134409"/>
            <a:ext cx="11969556" cy="3860182"/>
          </a:xfrm>
          <a:custGeom>
            <a:avLst/>
            <a:gdLst/>
            <a:ahLst/>
            <a:cxnLst/>
            <a:rect l="l" t="t" r="r" b="b"/>
            <a:pathLst>
              <a:path w="11969556" h="3860182">
                <a:moveTo>
                  <a:pt x="0" y="0"/>
                </a:moveTo>
                <a:lnTo>
                  <a:pt x="11969556" y="0"/>
                </a:lnTo>
                <a:lnTo>
                  <a:pt x="11969556" y="3860182"/>
                </a:lnTo>
                <a:lnTo>
                  <a:pt x="0" y="386018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 rot="-1141717" flipH="1" flipV="1">
            <a:off x="-1580477" y="-1265973"/>
            <a:ext cx="9845798" cy="3175270"/>
          </a:xfrm>
          <a:custGeom>
            <a:avLst/>
            <a:gdLst/>
            <a:ahLst/>
            <a:cxnLst/>
            <a:rect l="l" t="t" r="r" b="b"/>
            <a:pathLst>
              <a:path w="9845798" h="3175270">
                <a:moveTo>
                  <a:pt x="9845798" y="3175269"/>
                </a:moveTo>
                <a:lnTo>
                  <a:pt x="0" y="3175269"/>
                </a:lnTo>
                <a:lnTo>
                  <a:pt x="0" y="0"/>
                </a:lnTo>
                <a:lnTo>
                  <a:pt x="9845798" y="0"/>
                </a:lnTo>
                <a:lnTo>
                  <a:pt x="9845798" y="3175269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 rot="1157599">
            <a:off x="9404345" y="356244"/>
            <a:ext cx="10001656" cy="3225534"/>
          </a:xfrm>
          <a:custGeom>
            <a:avLst/>
            <a:gdLst/>
            <a:ahLst/>
            <a:cxnLst/>
            <a:rect l="l" t="t" r="r" b="b"/>
            <a:pathLst>
              <a:path w="10001656" h="3225534">
                <a:moveTo>
                  <a:pt x="0" y="0"/>
                </a:moveTo>
                <a:lnTo>
                  <a:pt x="10001656" y="0"/>
                </a:lnTo>
                <a:lnTo>
                  <a:pt x="10001656" y="3225534"/>
                </a:lnTo>
                <a:lnTo>
                  <a:pt x="0" y="322553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3" name="Текстовое поле 22"/>
          <p:cNvSpPr txBox="1"/>
          <p:nvPr/>
        </p:nvSpPr>
        <p:spPr>
          <a:xfrm>
            <a:off x="1846958" y="3360002"/>
            <a:ext cx="11861526" cy="566342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ru-RU" altLang="en-US" dirty="0">
                <a:solidFill>
                  <a:schemeClr val="bg1"/>
                </a:solidFill>
              </a:rPr>
              <a:t> </a:t>
            </a:r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Современный зритель не всегда готов правильно воспринимать  тему Великой Отечественной войны, по истечению 80 лет  многие молодые люди теряют живую нить с историческим прошлым страны. Чтобы восстановить эту связь требуются новые формы, приемы, свежий материал и авторские находки. В связи с этим в нашем представлении были использованы креативные аранжировки песен, оригинальные пластические композиции, театр  рук, театр теней.</a:t>
            </a:r>
          </a:p>
          <a:p>
            <a:endParaRPr lang="ru-RU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Следует отметить, данное представление было разработано таким образом, что художественные номера созданные в рамках проекта продолжают работать на городских мероприятиях,  не теряя своей актуальности.</a:t>
            </a:r>
          </a:p>
        </p:txBody>
      </p:sp>
      <p:sp>
        <p:nvSpPr>
          <p:cNvPr id="24" name="TextBox 7"/>
          <p:cNvSpPr txBox="1"/>
          <p:nvPr/>
        </p:nvSpPr>
        <p:spPr>
          <a:xfrm>
            <a:off x="2715270" y="1572815"/>
            <a:ext cx="10260723" cy="1308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075"/>
              </a:lnSpc>
            </a:pPr>
            <a:r>
              <a:rPr lang="ru-RU" sz="40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ЗАКЛЮЧИТЕЛЬНЫЕ КОММЕНТАРИИ</a:t>
            </a:r>
          </a:p>
          <a:p>
            <a:pPr algn="ctr">
              <a:lnSpc>
                <a:spcPts val="5075"/>
              </a:lnSpc>
            </a:pPr>
            <a:r>
              <a:rPr lang="ru-RU" sz="40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</a:rPr>
              <a:t>К ПРОЕКТУ</a:t>
            </a:r>
            <a:r>
              <a:rPr lang="ru-RU" sz="4000" dirty="0">
                <a:solidFill>
                  <a:schemeClr val="bg1"/>
                </a:solidFill>
                <a:latin typeface="Roboto Condensed" panose="020B0604020202020204" charset="0"/>
                <a:ea typeface="Roboto Condensed" panose="020B0604020202020204" charset="0"/>
                <a:cs typeface="Times New Roman" panose="02020603050405020304" pitchFamily="18" charset="0"/>
              </a:rPr>
              <a:t>:</a:t>
            </a:r>
            <a:endParaRPr lang="en-US" sz="3000" dirty="0">
              <a:solidFill>
                <a:schemeClr val="bg1"/>
              </a:solidFill>
              <a:latin typeface="Roboto Condensed" panose="020B0604020202020204" charset="0"/>
              <a:ea typeface="Roboto Condensed" panose="020B060402020202020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567</Words>
  <Application>Microsoft Office PowerPoint</Application>
  <PresentationFormat>Произвольный</PresentationFormat>
  <Paragraphs>48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Calibri</vt:lpstr>
      <vt:lpstr>Roboto Condensed</vt:lpstr>
      <vt:lpstr>Arial</vt:lpstr>
      <vt:lpstr>Times New Roman</vt:lpstr>
      <vt:lpstr>Poppins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Премия в области организации массовых мероприятий «Золотая Легенда»</dc:title>
  <dc:creator>Дирекция</dc:creator>
  <cp:lastModifiedBy>Валерий Бонах</cp:lastModifiedBy>
  <cp:revision>31</cp:revision>
  <dcterms:created xsi:type="dcterms:W3CDTF">2006-08-16T00:00:00Z</dcterms:created>
  <dcterms:modified xsi:type="dcterms:W3CDTF">2025-04-27T14:53:56Z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1C29111BD7274EB48FE03B3FCEE75996_12</vt:lpwstr>
  </property>
  <property fmtid="{D5CDD505-2E9C-101B-9397-08002B2CF9AE}" pid="3" name="KSOProductBuildVer">
    <vt:lpwstr>1049-12.2.0.13431</vt:lpwstr>
  </property>
</Properties>
</file>